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4" r:id="rId8"/>
    <p:sldId id="264" r:id="rId9"/>
    <p:sldId id="265" r:id="rId10"/>
    <p:sldId id="266" r:id="rId11"/>
    <p:sldId id="285" r:id="rId12"/>
    <p:sldId id="286" r:id="rId13"/>
    <p:sldId id="28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79" r:id="rId39"/>
    <p:sldId id="28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80DE6-A670-476F-9F3E-BE6DFD248879}" type="doc">
      <dgm:prSet loTypeId="urn:microsoft.com/office/officeart/2005/8/layout/default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BE62F26-7724-4888-933C-2E61B473FD14}">
      <dgm:prSet phldrT="[Текст]"/>
      <dgm:spPr/>
      <dgm:t>
        <a:bodyPr/>
        <a:lstStyle/>
        <a:p>
          <a:r>
            <a:rPr lang="ru-RU" u="sng" dirty="0" smtClean="0">
              <a:solidFill>
                <a:srgbClr val="C00000"/>
              </a:solidFill>
            </a:rPr>
            <a:t>Реалисты:</a:t>
          </a:r>
        </a:p>
        <a:p>
          <a:r>
            <a:rPr lang="ru-RU" dirty="0" smtClean="0"/>
            <a:t>Андреев Л.Н.</a:t>
          </a:r>
        </a:p>
        <a:p>
          <a:r>
            <a:rPr lang="ru-RU" dirty="0" smtClean="0"/>
            <a:t>Бунин И.А.</a:t>
          </a:r>
        </a:p>
        <a:p>
          <a:r>
            <a:rPr lang="ru-RU" dirty="0" smtClean="0"/>
            <a:t>Горький М.</a:t>
          </a:r>
        </a:p>
        <a:p>
          <a:r>
            <a:rPr lang="ru-RU" dirty="0" smtClean="0"/>
            <a:t>Куприн А.И.</a:t>
          </a:r>
        </a:p>
        <a:p>
          <a:r>
            <a:rPr lang="ru-RU" dirty="0" smtClean="0"/>
            <a:t>Толстой А.Н.</a:t>
          </a:r>
        </a:p>
        <a:p>
          <a:r>
            <a:rPr lang="ru-RU" dirty="0" smtClean="0"/>
            <a:t>Чехов А.П.</a:t>
          </a:r>
          <a:endParaRPr lang="ru-RU" dirty="0"/>
        </a:p>
      </dgm:t>
    </dgm:pt>
    <dgm:pt modelId="{FC32E1BB-4207-4BBA-AB5B-49C5EA1F83E7}" type="parTrans" cxnId="{DE08A827-6E7D-4805-B44C-658F88924675}">
      <dgm:prSet/>
      <dgm:spPr/>
      <dgm:t>
        <a:bodyPr/>
        <a:lstStyle/>
        <a:p>
          <a:endParaRPr lang="ru-RU"/>
        </a:p>
      </dgm:t>
    </dgm:pt>
    <dgm:pt modelId="{3F0A3152-A621-4D5A-A777-4D91B5783203}" type="sibTrans" cxnId="{DE08A827-6E7D-4805-B44C-658F88924675}">
      <dgm:prSet/>
      <dgm:spPr/>
      <dgm:t>
        <a:bodyPr/>
        <a:lstStyle/>
        <a:p>
          <a:endParaRPr lang="ru-RU"/>
        </a:p>
      </dgm:t>
    </dgm:pt>
    <dgm:pt modelId="{AAB18716-2334-4D01-B8F3-22B8D4F4E47D}">
      <dgm:prSet phldrT="[Текст]"/>
      <dgm:spPr/>
      <dgm:t>
        <a:bodyPr/>
        <a:lstStyle/>
        <a:p>
          <a:r>
            <a:rPr lang="ru-RU" u="sng" dirty="0" smtClean="0">
              <a:solidFill>
                <a:srgbClr val="C00000"/>
              </a:solidFill>
            </a:rPr>
            <a:t>Символисты:</a:t>
          </a:r>
        </a:p>
        <a:p>
          <a:r>
            <a:rPr lang="ru-RU" dirty="0" smtClean="0"/>
            <a:t>Брюсов В.А.</a:t>
          </a:r>
        </a:p>
        <a:p>
          <a:r>
            <a:rPr lang="ru-RU" dirty="0" smtClean="0"/>
            <a:t>Бальмонт К.Д.</a:t>
          </a:r>
        </a:p>
        <a:p>
          <a:r>
            <a:rPr lang="ru-RU" dirty="0" smtClean="0"/>
            <a:t>Блок А.А.</a:t>
          </a:r>
          <a:endParaRPr lang="ru-RU" dirty="0"/>
        </a:p>
      </dgm:t>
    </dgm:pt>
    <dgm:pt modelId="{BF570A52-3EDE-448F-8F16-1B021CCC2F16}" type="parTrans" cxnId="{1AD09EE6-6646-4167-96EB-A3E74A99DF90}">
      <dgm:prSet/>
      <dgm:spPr/>
      <dgm:t>
        <a:bodyPr/>
        <a:lstStyle/>
        <a:p>
          <a:endParaRPr lang="ru-RU"/>
        </a:p>
      </dgm:t>
    </dgm:pt>
    <dgm:pt modelId="{F80AF66C-F747-4359-AB74-7053D5363BFD}" type="sibTrans" cxnId="{1AD09EE6-6646-4167-96EB-A3E74A99DF90}">
      <dgm:prSet/>
      <dgm:spPr/>
      <dgm:t>
        <a:bodyPr/>
        <a:lstStyle/>
        <a:p>
          <a:endParaRPr lang="ru-RU"/>
        </a:p>
      </dgm:t>
    </dgm:pt>
    <dgm:pt modelId="{0CD5F9FE-6149-4468-9B68-984505370F4C}">
      <dgm:prSet phldrT="[Текст]"/>
      <dgm:spPr/>
      <dgm:t>
        <a:bodyPr/>
        <a:lstStyle/>
        <a:p>
          <a:r>
            <a:rPr lang="ru-RU" u="sng" dirty="0" smtClean="0">
              <a:solidFill>
                <a:srgbClr val="C00000"/>
              </a:solidFill>
            </a:rPr>
            <a:t>Акмеисты («Цех поэтов»):</a:t>
          </a:r>
        </a:p>
        <a:p>
          <a:r>
            <a:rPr lang="ru-RU" dirty="0" smtClean="0"/>
            <a:t>Ахматова А.А.</a:t>
          </a:r>
        </a:p>
        <a:p>
          <a:r>
            <a:rPr lang="ru-RU" dirty="0" smtClean="0"/>
            <a:t>Гумилев Н.С.</a:t>
          </a:r>
        </a:p>
        <a:p>
          <a:r>
            <a:rPr lang="ru-RU" dirty="0" smtClean="0"/>
            <a:t>Городецкий С.М.</a:t>
          </a:r>
        </a:p>
        <a:p>
          <a:r>
            <a:rPr lang="ru-RU" dirty="0" smtClean="0"/>
            <a:t>Мандельштам О.Э.</a:t>
          </a:r>
          <a:endParaRPr lang="ru-RU" dirty="0"/>
        </a:p>
      </dgm:t>
    </dgm:pt>
    <dgm:pt modelId="{80D7B9DB-95F5-40EF-B7A7-047DE3EED7FE}" type="parTrans" cxnId="{8EF84B0F-A577-4060-B7C8-4A0E9C10F386}">
      <dgm:prSet/>
      <dgm:spPr/>
      <dgm:t>
        <a:bodyPr/>
        <a:lstStyle/>
        <a:p>
          <a:endParaRPr lang="ru-RU"/>
        </a:p>
      </dgm:t>
    </dgm:pt>
    <dgm:pt modelId="{AEDDBA67-F182-4FFA-94FC-20DCF9DC87C9}" type="sibTrans" cxnId="{8EF84B0F-A577-4060-B7C8-4A0E9C10F386}">
      <dgm:prSet/>
      <dgm:spPr/>
      <dgm:t>
        <a:bodyPr/>
        <a:lstStyle/>
        <a:p>
          <a:endParaRPr lang="ru-RU"/>
        </a:p>
      </dgm:t>
    </dgm:pt>
    <dgm:pt modelId="{262CF482-5D88-49FD-95F8-429CB1C88CCF}">
      <dgm:prSet phldrT="[Текст]"/>
      <dgm:spPr/>
      <dgm:t>
        <a:bodyPr/>
        <a:lstStyle/>
        <a:p>
          <a:r>
            <a:rPr lang="ru-RU" u="sng" dirty="0" smtClean="0">
              <a:solidFill>
                <a:srgbClr val="C00000"/>
              </a:solidFill>
            </a:rPr>
            <a:t>Футуристы, </a:t>
          </a:r>
          <a:r>
            <a:rPr lang="ru-RU" u="sng" dirty="0" err="1" smtClean="0">
              <a:solidFill>
                <a:srgbClr val="C00000"/>
              </a:solidFill>
            </a:rPr>
            <a:t>кубофутуристы</a:t>
          </a:r>
          <a:r>
            <a:rPr lang="ru-RU" u="sng" dirty="0" smtClean="0">
              <a:solidFill>
                <a:srgbClr val="C00000"/>
              </a:solidFill>
            </a:rPr>
            <a:t>, </a:t>
          </a:r>
          <a:r>
            <a:rPr lang="ru-RU" u="sng" dirty="0" err="1" smtClean="0">
              <a:solidFill>
                <a:srgbClr val="C00000"/>
              </a:solidFill>
            </a:rPr>
            <a:t>эго-футуристы</a:t>
          </a:r>
          <a:r>
            <a:rPr lang="ru-RU" u="sng" dirty="0" smtClean="0">
              <a:solidFill>
                <a:srgbClr val="C00000"/>
              </a:solidFill>
            </a:rPr>
            <a:t>:</a:t>
          </a:r>
        </a:p>
        <a:p>
          <a:r>
            <a:rPr lang="ru-RU" dirty="0" err="1" smtClean="0"/>
            <a:t>Бурлюк</a:t>
          </a:r>
          <a:r>
            <a:rPr lang="ru-RU" dirty="0" smtClean="0"/>
            <a:t> Д.Д.</a:t>
          </a:r>
        </a:p>
        <a:p>
          <a:r>
            <a:rPr lang="ru-RU" dirty="0" smtClean="0"/>
            <a:t>Маяковский В.В.</a:t>
          </a:r>
        </a:p>
        <a:p>
          <a:r>
            <a:rPr lang="ru-RU" dirty="0" smtClean="0"/>
            <a:t>Хлебников В.</a:t>
          </a:r>
        </a:p>
        <a:p>
          <a:r>
            <a:rPr lang="ru-RU" dirty="0" smtClean="0"/>
            <a:t>Игорь Северянин</a:t>
          </a:r>
          <a:endParaRPr lang="ru-RU" dirty="0"/>
        </a:p>
      </dgm:t>
    </dgm:pt>
    <dgm:pt modelId="{0593B2B9-972E-4126-81EA-ACBE11F4217F}" type="parTrans" cxnId="{4E4523E1-BFE8-4740-A8F9-6C2AD8115549}">
      <dgm:prSet/>
      <dgm:spPr/>
      <dgm:t>
        <a:bodyPr/>
        <a:lstStyle/>
        <a:p>
          <a:endParaRPr lang="ru-RU"/>
        </a:p>
      </dgm:t>
    </dgm:pt>
    <dgm:pt modelId="{EE8057BC-F53B-414C-8E1C-3F3874C4D364}" type="sibTrans" cxnId="{4E4523E1-BFE8-4740-A8F9-6C2AD8115549}">
      <dgm:prSet/>
      <dgm:spPr/>
      <dgm:t>
        <a:bodyPr/>
        <a:lstStyle/>
        <a:p>
          <a:endParaRPr lang="ru-RU"/>
        </a:p>
      </dgm:t>
    </dgm:pt>
    <dgm:pt modelId="{4D28C377-C013-4B86-94D5-270645A4C8D2}">
      <dgm:prSet phldrT="[Текст]"/>
      <dgm:spPr/>
      <dgm:t>
        <a:bodyPr/>
        <a:lstStyle/>
        <a:p>
          <a:r>
            <a:rPr lang="ru-RU" u="sng" dirty="0" smtClean="0">
              <a:solidFill>
                <a:srgbClr val="C00000"/>
              </a:solidFill>
            </a:rPr>
            <a:t>Имажинисты («Мезонин поэзии»):</a:t>
          </a:r>
        </a:p>
        <a:p>
          <a:r>
            <a:rPr lang="ru-RU" dirty="0" smtClean="0"/>
            <a:t>Есенин С.А.</a:t>
          </a:r>
          <a:endParaRPr lang="ru-RU" dirty="0"/>
        </a:p>
      </dgm:t>
    </dgm:pt>
    <dgm:pt modelId="{115F89EE-96A7-4B2C-BF4C-B93CC7D338C8}" type="parTrans" cxnId="{2CFEED1E-D39C-4D76-AAF7-A37411CA577B}">
      <dgm:prSet/>
      <dgm:spPr/>
      <dgm:t>
        <a:bodyPr/>
        <a:lstStyle/>
        <a:p>
          <a:endParaRPr lang="ru-RU"/>
        </a:p>
      </dgm:t>
    </dgm:pt>
    <dgm:pt modelId="{A723AFDB-E8B0-4930-A5D4-B836B3852396}" type="sibTrans" cxnId="{2CFEED1E-D39C-4D76-AAF7-A37411CA577B}">
      <dgm:prSet/>
      <dgm:spPr/>
      <dgm:t>
        <a:bodyPr/>
        <a:lstStyle/>
        <a:p>
          <a:endParaRPr lang="ru-RU"/>
        </a:p>
      </dgm:t>
    </dgm:pt>
    <dgm:pt modelId="{6E386DEF-1AEC-4275-B82B-F7A8D2974A16}">
      <dgm:prSet/>
      <dgm:spPr/>
      <dgm:t>
        <a:bodyPr/>
        <a:lstStyle/>
        <a:p>
          <a:r>
            <a:rPr lang="ru-RU" u="sng" dirty="0" smtClean="0">
              <a:solidFill>
                <a:srgbClr val="C00000"/>
              </a:solidFill>
            </a:rPr>
            <a:t>Писатели, не входившие в литературные группировки:</a:t>
          </a:r>
        </a:p>
        <a:p>
          <a:r>
            <a:rPr lang="ru-RU" dirty="0" smtClean="0"/>
            <a:t>Пастернак Б.Л.</a:t>
          </a:r>
        </a:p>
        <a:p>
          <a:r>
            <a:rPr lang="ru-RU" dirty="0" smtClean="0"/>
            <a:t>Цветаева М.И.</a:t>
          </a:r>
          <a:endParaRPr lang="ru-RU" dirty="0"/>
        </a:p>
      </dgm:t>
    </dgm:pt>
    <dgm:pt modelId="{6004996A-3689-4CBC-A0C2-23884AA5E98A}" type="parTrans" cxnId="{0F1430A6-80A6-45F2-B0ED-E7CF165C8AAE}">
      <dgm:prSet/>
      <dgm:spPr/>
      <dgm:t>
        <a:bodyPr/>
        <a:lstStyle/>
        <a:p>
          <a:endParaRPr lang="ru-RU"/>
        </a:p>
      </dgm:t>
    </dgm:pt>
    <dgm:pt modelId="{D79784DB-CB19-4577-A15D-95BC8C39E730}" type="sibTrans" cxnId="{0F1430A6-80A6-45F2-B0ED-E7CF165C8AAE}">
      <dgm:prSet/>
      <dgm:spPr/>
      <dgm:t>
        <a:bodyPr/>
        <a:lstStyle/>
        <a:p>
          <a:endParaRPr lang="ru-RU"/>
        </a:p>
      </dgm:t>
    </dgm:pt>
    <dgm:pt modelId="{6BD7DBCA-4792-4758-8CE2-F01AB3A63E1E}" type="pres">
      <dgm:prSet presAssocID="{60080DE6-A670-476F-9F3E-BE6DFD2488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5E535-7C55-4D0F-9F17-1DFD5F320E07}" type="pres">
      <dgm:prSet presAssocID="{1BE62F26-7724-4888-933C-2E61B473FD14}" presName="node" presStyleLbl="node1" presStyleIdx="0" presStyleCnt="6" custScaleY="147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9147-9E15-42EC-88B5-A9C52A8B3896}" type="pres">
      <dgm:prSet presAssocID="{3F0A3152-A621-4D5A-A777-4D91B5783203}" presName="sibTrans" presStyleCnt="0"/>
      <dgm:spPr/>
    </dgm:pt>
    <dgm:pt modelId="{E432C09F-021C-473E-BC63-E1EE9567B470}" type="pres">
      <dgm:prSet presAssocID="{AAB18716-2334-4D01-B8F3-22B8D4F4E47D}" presName="node" presStyleLbl="node1" presStyleIdx="1" presStyleCnt="6" custScaleY="147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5B2C2-37D2-43E2-B699-8A76B77CC7EC}" type="pres">
      <dgm:prSet presAssocID="{F80AF66C-F747-4359-AB74-7053D5363BFD}" presName="sibTrans" presStyleCnt="0"/>
      <dgm:spPr/>
    </dgm:pt>
    <dgm:pt modelId="{A9B32382-552F-4522-9D8E-A78EF318A625}" type="pres">
      <dgm:prSet presAssocID="{0CD5F9FE-6149-4468-9B68-984505370F4C}" presName="node" presStyleLbl="node1" presStyleIdx="2" presStyleCnt="6" custScaleY="147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A7B36-632D-4A01-B63F-1FFD6E7E73FE}" type="pres">
      <dgm:prSet presAssocID="{AEDDBA67-F182-4FFA-94FC-20DCF9DC87C9}" presName="sibTrans" presStyleCnt="0"/>
      <dgm:spPr/>
    </dgm:pt>
    <dgm:pt modelId="{5F5F3CAD-023E-44C5-97A2-506A2CB2DF24}" type="pres">
      <dgm:prSet presAssocID="{262CF482-5D88-49FD-95F8-429CB1C88CCF}" presName="node" presStyleLbl="node1" presStyleIdx="3" presStyleCnt="6" custScaleY="145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60625-AB2B-48C6-A003-70A003322966}" type="pres">
      <dgm:prSet presAssocID="{EE8057BC-F53B-414C-8E1C-3F3874C4D364}" presName="sibTrans" presStyleCnt="0"/>
      <dgm:spPr/>
    </dgm:pt>
    <dgm:pt modelId="{960F6F6E-25B3-45C0-9013-104E2100A741}" type="pres">
      <dgm:prSet presAssocID="{4D28C377-C013-4B86-94D5-270645A4C8D2}" presName="node" presStyleLbl="node1" presStyleIdx="4" presStyleCnt="6" custScaleY="14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56377-4531-4EBD-A7DE-ED8243016D2C}" type="pres">
      <dgm:prSet presAssocID="{A723AFDB-E8B0-4930-A5D4-B836B3852396}" presName="sibTrans" presStyleCnt="0"/>
      <dgm:spPr/>
    </dgm:pt>
    <dgm:pt modelId="{8A933F1D-6410-44D3-9154-74E0C0981BF8}" type="pres">
      <dgm:prSet presAssocID="{6E386DEF-1AEC-4275-B82B-F7A8D2974A16}" presName="node" presStyleLbl="node1" presStyleIdx="5" presStyleCnt="6" custScaleY="143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EED1E-D39C-4D76-AAF7-A37411CA577B}" srcId="{60080DE6-A670-476F-9F3E-BE6DFD248879}" destId="{4D28C377-C013-4B86-94D5-270645A4C8D2}" srcOrd="4" destOrd="0" parTransId="{115F89EE-96A7-4B2C-BF4C-B93CC7D338C8}" sibTransId="{A723AFDB-E8B0-4930-A5D4-B836B3852396}"/>
    <dgm:cxn modelId="{ECA25CE4-DFCF-4DDE-941E-8F9FB111282A}" type="presOf" srcId="{60080DE6-A670-476F-9F3E-BE6DFD248879}" destId="{6BD7DBCA-4792-4758-8CE2-F01AB3A63E1E}" srcOrd="0" destOrd="0" presId="urn:microsoft.com/office/officeart/2005/8/layout/default#1"/>
    <dgm:cxn modelId="{4FEEA99F-4B47-4E4D-BBF8-D483B4CEF3E7}" type="presOf" srcId="{4D28C377-C013-4B86-94D5-270645A4C8D2}" destId="{960F6F6E-25B3-45C0-9013-104E2100A741}" srcOrd="0" destOrd="0" presId="urn:microsoft.com/office/officeart/2005/8/layout/default#1"/>
    <dgm:cxn modelId="{4E4523E1-BFE8-4740-A8F9-6C2AD8115549}" srcId="{60080DE6-A670-476F-9F3E-BE6DFD248879}" destId="{262CF482-5D88-49FD-95F8-429CB1C88CCF}" srcOrd="3" destOrd="0" parTransId="{0593B2B9-972E-4126-81EA-ACBE11F4217F}" sibTransId="{EE8057BC-F53B-414C-8E1C-3F3874C4D364}"/>
    <dgm:cxn modelId="{1AD09EE6-6646-4167-96EB-A3E74A99DF90}" srcId="{60080DE6-A670-476F-9F3E-BE6DFD248879}" destId="{AAB18716-2334-4D01-B8F3-22B8D4F4E47D}" srcOrd="1" destOrd="0" parTransId="{BF570A52-3EDE-448F-8F16-1B021CCC2F16}" sibTransId="{F80AF66C-F747-4359-AB74-7053D5363BFD}"/>
    <dgm:cxn modelId="{8EF84B0F-A577-4060-B7C8-4A0E9C10F386}" srcId="{60080DE6-A670-476F-9F3E-BE6DFD248879}" destId="{0CD5F9FE-6149-4468-9B68-984505370F4C}" srcOrd="2" destOrd="0" parTransId="{80D7B9DB-95F5-40EF-B7A7-047DE3EED7FE}" sibTransId="{AEDDBA67-F182-4FFA-94FC-20DCF9DC87C9}"/>
    <dgm:cxn modelId="{DE08A827-6E7D-4805-B44C-658F88924675}" srcId="{60080DE6-A670-476F-9F3E-BE6DFD248879}" destId="{1BE62F26-7724-4888-933C-2E61B473FD14}" srcOrd="0" destOrd="0" parTransId="{FC32E1BB-4207-4BBA-AB5B-49C5EA1F83E7}" sibTransId="{3F0A3152-A621-4D5A-A777-4D91B5783203}"/>
    <dgm:cxn modelId="{4A281FAE-7C8E-4FF3-BCF7-C8455A109441}" type="presOf" srcId="{1BE62F26-7724-4888-933C-2E61B473FD14}" destId="{08B5E535-7C55-4D0F-9F17-1DFD5F320E07}" srcOrd="0" destOrd="0" presId="urn:microsoft.com/office/officeart/2005/8/layout/default#1"/>
    <dgm:cxn modelId="{261CE219-448C-4A3B-B4C0-63B8E815DD8B}" type="presOf" srcId="{0CD5F9FE-6149-4468-9B68-984505370F4C}" destId="{A9B32382-552F-4522-9D8E-A78EF318A625}" srcOrd="0" destOrd="0" presId="urn:microsoft.com/office/officeart/2005/8/layout/default#1"/>
    <dgm:cxn modelId="{D440040D-B1F5-40ED-AC66-010A26452DB0}" type="presOf" srcId="{262CF482-5D88-49FD-95F8-429CB1C88CCF}" destId="{5F5F3CAD-023E-44C5-97A2-506A2CB2DF24}" srcOrd="0" destOrd="0" presId="urn:microsoft.com/office/officeart/2005/8/layout/default#1"/>
    <dgm:cxn modelId="{F8DB6DED-4EF3-4BC6-9E3F-98E56B474EE8}" type="presOf" srcId="{AAB18716-2334-4D01-B8F3-22B8D4F4E47D}" destId="{E432C09F-021C-473E-BC63-E1EE9567B470}" srcOrd="0" destOrd="0" presId="urn:microsoft.com/office/officeart/2005/8/layout/default#1"/>
    <dgm:cxn modelId="{0F1430A6-80A6-45F2-B0ED-E7CF165C8AAE}" srcId="{60080DE6-A670-476F-9F3E-BE6DFD248879}" destId="{6E386DEF-1AEC-4275-B82B-F7A8D2974A16}" srcOrd="5" destOrd="0" parTransId="{6004996A-3689-4CBC-A0C2-23884AA5E98A}" sibTransId="{D79784DB-CB19-4577-A15D-95BC8C39E730}"/>
    <dgm:cxn modelId="{0F647AD6-4ADD-403C-B7EC-9E1226E3E40F}" type="presOf" srcId="{6E386DEF-1AEC-4275-B82B-F7A8D2974A16}" destId="{8A933F1D-6410-44D3-9154-74E0C0981BF8}" srcOrd="0" destOrd="0" presId="urn:microsoft.com/office/officeart/2005/8/layout/default#1"/>
    <dgm:cxn modelId="{2AD8DF62-FDE7-442E-9121-4B1460489A8D}" type="presParOf" srcId="{6BD7DBCA-4792-4758-8CE2-F01AB3A63E1E}" destId="{08B5E535-7C55-4D0F-9F17-1DFD5F320E07}" srcOrd="0" destOrd="0" presId="urn:microsoft.com/office/officeart/2005/8/layout/default#1"/>
    <dgm:cxn modelId="{031E32B7-DF31-45C7-A925-BBC0F887FA1F}" type="presParOf" srcId="{6BD7DBCA-4792-4758-8CE2-F01AB3A63E1E}" destId="{AEE19147-9E15-42EC-88B5-A9C52A8B3896}" srcOrd="1" destOrd="0" presId="urn:microsoft.com/office/officeart/2005/8/layout/default#1"/>
    <dgm:cxn modelId="{A117159B-E6EC-4CF2-BC0F-98716162CFF1}" type="presParOf" srcId="{6BD7DBCA-4792-4758-8CE2-F01AB3A63E1E}" destId="{E432C09F-021C-473E-BC63-E1EE9567B470}" srcOrd="2" destOrd="0" presId="urn:microsoft.com/office/officeart/2005/8/layout/default#1"/>
    <dgm:cxn modelId="{CABAEE6F-35C3-4B84-858D-39E011231E1F}" type="presParOf" srcId="{6BD7DBCA-4792-4758-8CE2-F01AB3A63E1E}" destId="{40B5B2C2-37D2-43E2-B699-8A76B77CC7EC}" srcOrd="3" destOrd="0" presId="urn:microsoft.com/office/officeart/2005/8/layout/default#1"/>
    <dgm:cxn modelId="{2BE2BE6B-829A-49C1-A0B0-6D9DEA1DF43F}" type="presParOf" srcId="{6BD7DBCA-4792-4758-8CE2-F01AB3A63E1E}" destId="{A9B32382-552F-4522-9D8E-A78EF318A625}" srcOrd="4" destOrd="0" presId="urn:microsoft.com/office/officeart/2005/8/layout/default#1"/>
    <dgm:cxn modelId="{1785BA1A-DEFF-41AE-ACD4-5169F812440A}" type="presParOf" srcId="{6BD7DBCA-4792-4758-8CE2-F01AB3A63E1E}" destId="{D75A7B36-632D-4A01-B63F-1FFD6E7E73FE}" srcOrd="5" destOrd="0" presId="urn:microsoft.com/office/officeart/2005/8/layout/default#1"/>
    <dgm:cxn modelId="{80BED193-0155-4A7F-9EBF-F0E7B9A9B01F}" type="presParOf" srcId="{6BD7DBCA-4792-4758-8CE2-F01AB3A63E1E}" destId="{5F5F3CAD-023E-44C5-97A2-506A2CB2DF24}" srcOrd="6" destOrd="0" presId="urn:microsoft.com/office/officeart/2005/8/layout/default#1"/>
    <dgm:cxn modelId="{D4AA3FA8-2BCF-4FDB-ADFD-11C4E7FC29C8}" type="presParOf" srcId="{6BD7DBCA-4792-4758-8CE2-F01AB3A63E1E}" destId="{F1E60625-AB2B-48C6-A003-70A003322966}" srcOrd="7" destOrd="0" presId="urn:microsoft.com/office/officeart/2005/8/layout/default#1"/>
    <dgm:cxn modelId="{7D2EBC9B-E2A3-4D95-94FD-6DD5C35AB8CC}" type="presParOf" srcId="{6BD7DBCA-4792-4758-8CE2-F01AB3A63E1E}" destId="{960F6F6E-25B3-45C0-9013-104E2100A741}" srcOrd="8" destOrd="0" presId="urn:microsoft.com/office/officeart/2005/8/layout/default#1"/>
    <dgm:cxn modelId="{12A4328D-E1A0-486F-AE51-29288D26ACF2}" type="presParOf" srcId="{6BD7DBCA-4792-4758-8CE2-F01AB3A63E1E}" destId="{1E456377-4531-4EBD-A7DE-ED8243016D2C}" srcOrd="9" destOrd="0" presId="urn:microsoft.com/office/officeart/2005/8/layout/default#1"/>
    <dgm:cxn modelId="{70EF6702-3EEB-4463-AF37-54A682C25C08}" type="presParOf" srcId="{6BD7DBCA-4792-4758-8CE2-F01AB3A63E1E}" destId="{8A933F1D-6410-44D3-9154-74E0C0981BF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5E535-7C55-4D0F-9F17-1DFD5F320E07}">
      <dsp:nvSpPr>
        <dsp:cNvPr id="0" name=""/>
        <dsp:cNvSpPr/>
      </dsp:nvSpPr>
      <dsp:spPr>
        <a:xfrm>
          <a:off x="0" y="53799"/>
          <a:ext cx="2625337" cy="23167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rgbClr val="C00000"/>
              </a:solidFill>
            </a:rPr>
            <a:t>Реалисты: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Андреев Л.Н.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Бунин И.А.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Горький М.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Куприн А.И.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Толстой А.Н.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Чехов А.П.</a:t>
          </a:r>
          <a:endParaRPr lang="ru-RU" sz="1700" kern="1200" dirty="0"/>
        </a:p>
      </dsp:txBody>
      <dsp:txXfrm>
        <a:off x="0" y="53799"/>
        <a:ext cx="2625337" cy="2316776"/>
      </dsp:txXfrm>
    </dsp:sp>
    <dsp:sp modelId="{E432C09F-021C-473E-BC63-E1EE9567B470}">
      <dsp:nvSpPr>
        <dsp:cNvPr id="0" name=""/>
        <dsp:cNvSpPr/>
      </dsp:nvSpPr>
      <dsp:spPr>
        <a:xfrm>
          <a:off x="2887871" y="53799"/>
          <a:ext cx="2625337" cy="23167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rgbClr val="C00000"/>
              </a:solidFill>
            </a:rPr>
            <a:t>Символисты: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Брюсов В.А.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Бальмонт К.Д.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Блок А.А.</a:t>
          </a:r>
          <a:endParaRPr lang="ru-RU" sz="1700" kern="1200" dirty="0"/>
        </a:p>
      </dsp:txBody>
      <dsp:txXfrm>
        <a:off x="2887871" y="53799"/>
        <a:ext cx="2625337" cy="2316776"/>
      </dsp:txXfrm>
    </dsp:sp>
    <dsp:sp modelId="{A9B32382-552F-4522-9D8E-A78EF318A625}">
      <dsp:nvSpPr>
        <dsp:cNvPr id="0" name=""/>
        <dsp:cNvSpPr/>
      </dsp:nvSpPr>
      <dsp:spPr>
        <a:xfrm>
          <a:off x="5775742" y="53799"/>
          <a:ext cx="2625337" cy="23167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rgbClr val="C00000"/>
              </a:solidFill>
            </a:rPr>
            <a:t>Акмеисты («Цех поэтов»):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Ахматова А.А.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Гумилев Н.С.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Городецкий С.М.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Мандельштам О.Э.</a:t>
          </a:r>
          <a:endParaRPr lang="ru-RU" sz="1700" kern="1200" dirty="0"/>
        </a:p>
      </dsp:txBody>
      <dsp:txXfrm>
        <a:off x="5775742" y="53799"/>
        <a:ext cx="2625337" cy="2316776"/>
      </dsp:txXfrm>
    </dsp:sp>
    <dsp:sp modelId="{5F5F3CAD-023E-44C5-97A2-506A2CB2DF24}">
      <dsp:nvSpPr>
        <dsp:cNvPr id="0" name=""/>
        <dsp:cNvSpPr/>
      </dsp:nvSpPr>
      <dsp:spPr>
        <a:xfrm>
          <a:off x="0" y="2633110"/>
          <a:ext cx="2625337" cy="2285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5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rgbClr val="C00000"/>
              </a:solidFill>
            </a:rPr>
            <a:t>Футуристы, </a:t>
          </a:r>
          <a:r>
            <a:rPr lang="ru-RU" sz="1700" u="sng" kern="1200" dirty="0" err="1" smtClean="0">
              <a:solidFill>
                <a:srgbClr val="C00000"/>
              </a:solidFill>
            </a:rPr>
            <a:t>кубофутуристы</a:t>
          </a:r>
          <a:r>
            <a:rPr lang="ru-RU" sz="1700" u="sng" kern="1200" dirty="0" smtClean="0">
              <a:solidFill>
                <a:srgbClr val="C00000"/>
              </a:solidFill>
            </a:rPr>
            <a:t>, </a:t>
          </a:r>
          <a:r>
            <a:rPr lang="ru-RU" sz="1700" u="sng" kern="1200" dirty="0" err="1" smtClean="0">
              <a:solidFill>
                <a:srgbClr val="C00000"/>
              </a:solidFill>
            </a:rPr>
            <a:t>эго-футуристы</a:t>
          </a:r>
          <a:r>
            <a:rPr lang="ru-RU" sz="1700" u="sng" kern="1200" dirty="0" smtClean="0">
              <a:solidFill>
                <a:srgbClr val="C00000"/>
              </a:solidFill>
            </a:rPr>
            <a:t>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Бурлюк</a:t>
          </a:r>
          <a:r>
            <a:rPr lang="ru-RU" sz="1700" kern="1200" dirty="0" smtClean="0"/>
            <a:t> Д.Д.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Маяковский В.В.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Хлебников В.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Игорь Северянин</a:t>
          </a:r>
          <a:endParaRPr lang="ru-RU" sz="1700" kern="1200" dirty="0"/>
        </a:p>
      </dsp:txBody>
      <dsp:txXfrm>
        <a:off x="0" y="2633110"/>
        <a:ext cx="2625337" cy="2285162"/>
      </dsp:txXfrm>
    </dsp:sp>
    <dsp:sp modelId="{960F6F6E-25B3-45C0-9013-104E2100A741}">
      <dsp:nvSpPr>
        <dsp:cNvPr id="0" name=""/>
        <dsp:cNvSpPr/>
      </dsp:nvSpPr>
      <dsp:spPr>
        <a:xfrm>
          <a:off x="2887871" y="2650744"/>
          <a:ext cx="2625337" cy="224989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6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6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rgbClr val="C00000"/>
              </a:solidFill>
            </a:rPr>
            <a:t>Имажинисты («Мезонин поэзии»):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Есенин С.А.</a:t>
          </a:r>
          <a:endParaRPr lang="ru-RU" sz="1700" kern="1200" dirty="0"/>
        </a:p>
      </dsp:txBody>
      <dsp:txXfrm>
        <a:off x="2887871" y="2650744"/>
        <a:ext cx="2625337" cy="2249893"/>
      </dsp:txXfrm>
    </dsp:sp>
    <dsp:sp modelId="{8A933F1D-6410-44D3-9154-74E0C0981BF8}">
      <dsp:nvSpPr>
        <dsp:cNvPr id="0" name=""/>
        <dsp:cNvSpPr/>
      </dsp:nvSpPr>
      <dsp:spPr>
        <a:xfrm>
          <a:off x="5775742" y="2648728"/>
          <a:ext cx="2625337" cy="22539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rgbClr val="C00000"/>
              </a:solidFill>
            </a:rPr>
            <a:t>Писатели, не входившие в литературные группировки: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Пастернак Б.Л.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Цветаева М.И.</a:t>
          </a:r>
          <a:endParaRPr lang="ru-RU" sz="1700" kern="1200" dirty="0"/>
        </a:p>
      </dsp:txBody>
      <dsp:txXfrm>
        <a:off x="5775742" y="2648728"/>
        <a:ext cx="2625337" cy="225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DA17-9F79-4AF8-85D4-F32ABD75C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9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0F7A-20B1-4412-B39C-7F7553C20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4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174B-B7AF-4F32-B421-3F18F3E06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1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8AB7-417D-44A2-86BA-FD8579130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5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D8C5-7BAA-47FD-98E7-6D540A9C9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6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F424-DB44-4245-B97E-7FD091387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4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357CC1-2F2D-4DE7-A9F8-C61219F23D88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E2E21E-D40E-402D-BF49-352255E5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143116"/>
            <a:ext cx="8286340" cy="34956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Русская литература на рубеже 19-20 веков.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598304"/>
          </a:xfrm>
        </p:spPr>
        <p:txBody>
          <a:bodyPr/>
          <a:lstStyle/>
          <a:p>
            <a:pPr algn="ctr"/>
            <a:r>
              <a:rPr lang="ru-RU" i="1" dirty="0" smtClean="0">
                <a:latin typeface="Comic Sans MS" pitchFamily="66" charset="0"/>
              </a:rPr>
              <a:t>Вводный урок. 11 класс.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Философские идеи.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Научные открытия явились основой сдвига в общественном сознании.</a:t>
            </a:r>
          </a:p>
          <a:p>
            <a:endParaRPr lang="ru-RU" dirty="0" smtClean="0"/>
          </a:p>
          <a:p>
            <a:r>
              <a:rPr lang="ru-RU" dirty="0" smtClean="0"/>
              <a:t> Как считал </a:t>
            </a:r>
            <a:r>
              <a:rPr lang="ru-RU" dirty="0" smtClean="0">
                <a:solidFill>
                  <a:srgbClr val="FFFF00"/>
                </a:solidFill>
              </a:rPr>
              <a:t>философ Вл. Соловьев</a:t>
            </a:r>
            <a:r>
              <a:rPr lang="ru-RU" dirty="0" smtClean="0"/>
              <a:t>, вся прежняя история завершена, на смену ей приходит не следующий период истории, а нечто совершенно новое – либо время одичания и упадка, либо время нового варварства; между концом старого и началом нового нет связующих звеньев; «конец истории сошелся с ее началом».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28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6275040" cy="619268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i="1" dirty="0">
                <a:solidFill>
                  <a:prstClr val="white"/>
                </a:solidFill>
                <a:latin typeface="Calibri"/>
              </a:rPr>
              <a:t>В  1893 году Дмитрий Мережковский в работе « О причинах упадка и новых течениях современной русской литературы» писал о приметах грядущего перелома во всех областях жизни: « Наше время должно определить двумя противоположными чертами – это время самого крайнего материализма и вместе с тем самых страстных идеальных порывов духа. Мы присутствуем при великой  многозначительной борьбе двух взглядов на жизнь, двух диаметрально противоположных миросозерцаний. Последние требования религиозного чувства сталкиваются  с последними выводами опытных знаний».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2288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1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6131024" cy="6480720"/>
          </a:xfrm>
        </p:spPr>
        <p:txBody>
          <a:bodyPr>
            <a:normAutofit/>
          </a:bodyPr>
          <a:lstStyle/>
          <a:p>
            <a:r>
              <a:rPr lang="ru-RU" sz="3200" b="1" i="1" dirty="0" err="1"/>
              <a:t>Л.Н.Толстой</a:t>
            </a:r>
            <a:r>
              <a:rPr lang="ru-RU" sz="3200" b="1" i="1" dirty="0"/>
              <a:t> в 1905 году в работе «Конец века» отмечал:« Век и конец века на евангельском языке не означает конца и начало столетия, но означает конец одного мировоззрения, одной веры, одного способа общения людей».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913"/>
            <a:ext cx="269979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1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5050904" cy="5937523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i="1" dirty="0">
                <a:latin typeface="Calibri"/>
              </a:rPr>
              <a:t>В книге Волынского «Книга великого гнева» ( 1904) : 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i="1" dirty="0">
                <a:solidFill>
                  <a:prstClr val="white"/>
                </a:solidFill>
                <a:latin typeface="Calibri"/>
              </a:rPr>
              <a:t>«Все живет теперь мыслью о духе, о божестве, о последних тайнах и правдах жизни, и минутами кажется, что придет кто-то сильный, мощный, какой-то новый гениальный и даст простой и научно понятный для всех синтез всему, что разработано, прочувствовано и продумано всеми нами. Он оформит брожение наших душ и умов и рассеет наши туманы и откроет перед нами перспективы новых научно-философских и религиозных исканий»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88640"/>
            <a:ext cx="30956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1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Философские идеи.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Философ Н.Бердяев так охарактеризовал это время русского культурного ренессанса: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 smtClean="0">
                <a:latin typeface="Corbel" pitchFamily="34" charset="0"/>
              </a:rPr>
              <a:t>«Это была эпоха пробуждения в России самостоятельной философской мысли, расцвета поэзии и обострения эстетической чувствительности, религиозного беспокойства и искания интереса к мистике и оккультизму…соединялись чувства заката и гибели с чувством восхода и с надеждой на преображение жизни».</a:t>
            </a:r>
            <a:endParaRPr lang="ru-RU" i="1" dirty="0">
              <a:latin typeface="Corbe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49080"/>
            <a:ext cx="1547664" cy="23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Философские идеи.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Идеи обновления христианского сознания были созвучны языческим по сути идеям </a:t>
            </a:r>
            <a:r>
              <a:rPr lang="ru-RU" dirty="0" smtClean="0">
                <a:solidFill>
                  <a:srgbClr val="FFFF00"/>
                </a:solidFill>
              </a:rPr>
              <a:t>Ф.Ницше </a:t>
            </a:r>
            <a:r>
              <a:rPr lang="ru-RU" dirty="0" smtClean="0"/>
              <a:t>с его обличениями христианства как помехи на пути личности к ее сверхчеловеческому состоянию, с «переоценкой ценностей», с его учением о «воле и свободе», с отказом от морали, от Бога( «Бог умер!»). То есть, по Ницше, упадок связан с кризисом христианства, вместо Бога-человека нужен новый, сильный </a:t>
            </a:r>
            <a:r>
              <a:rPr lang="ru-RU" dirty="0" smtClean="0">
                <a:solidFill>
                  <a:srgbClr val="FFFF00"/>
                </a:solidFill>
              </a:rPr>
              <a:t>«сверхчеловек», </a:t>
            </a:r>
            <a:r>
              <a:rPr lang="ru-RU" dirty="0" smtClean="0"/>
              <a:t>для которого не существует </a:t>
            </a:r>
            <a:r>
              <a:rPr lang="ru-RU" dirty="0" smtClean="0">
                <a:solidFill>
                  <a:srgbClr val="FFFF00"/>
                </a:solidFill>
              </a:rPr>
              <a:t>«старая» мораль: «а нищих надо бы совсем уничтожить», «укоры совести учат кусать других», «падающего – толкни».</a:t>
            </a:r>
          </a:p>
          <a:p>
            <a:r>
              <a:rPr lang="ru-RU" dirty="0" smtClean="0"/>
              <a:t>Восприняв идеи Ницше, русские мыслители не пошли за ним до конца. Для русской религиозной мысли </a:t>
            </a:r>
            <a:r>
              <a:rPr lang="ru-RU" dirty="0" smtClean="0">
                <a:solidFill>
                  <a:srgbClr val="92D050"/>
                </a:solidFill>
              </a:rPr>
              <a:t>ницшеанство – это упадок, декаданс европейской философии, предмет для критического анализа.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rcRect l="7144" t="7409" b="21554"/>
          <a:stretch>
            <a:fillRect/>
          </a:stretch>
        </p:blipFill>
        <p:spPr>
          <a:xfrm>
            <a:off x="7276145" y="142853"/>
            <a:ext cx="172096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Философские идеи.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71504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«Богоискательство» (религиозно-философское течение в среде русской либеральной интеллигенции</a:t>
            </a:r>
            <a:r>
              <a:rPr lang="ru-RU" dirty="0" smtClean="0"/>
              <a:t>) не принимало капиталистический путь как путь бездуховного прагматизма, не принимало и идеи социализма, в котором виделись закономерное продолжение капитализма, снижение уровня культуры, отсутствие свободы и творчества. В революционном движении богоискатели видели лишь «русский бунт против культуры» (Н.Бердяев). </a:t>
            </a:r>
          </a:p>
          <a:p>
            <a:endParaRPr lang="ru-RU" dirty="0" smtClean="0"/>
          </a:p>
          <a:p>
            <a:r>
              <a:rPr lang="ru-RU" dirty="0" smtClean="0"/>
              <a:t>Культуре же придавалось особое значение. Искусство, литература послужили художественной формой для выражения философских идей. Новая литература должна была стать способом установления мировой гармонии, способом постижения истины.</a:t>
            </a:r>
            <a:endParaRPr lang="ru-RU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rcRect l="6191" t="674" b="2694"/>
          <a:stretch>
            <a:fillRect/>
          </a:stretch>
        </p:blipFill>
        <p:spPr>
          <a:xfrm>
            <a:off x="6185993" y="1393374"/>
            <a:ext cx="2807062" cy="5177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Вспомним!</a:t>
            </a:r>
          </a:p>
          <a:p>
            <a:r>
              <a:rPr lang="ru-RU" dirty="0" smtClean="0"/>
              <a:t>Литература рубежа веков и начала 20 века, ставшая отражением противоречий и поисков эпохи, получила название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Серебряного века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Это определение введено в </a:t>
            </a:r>
            <a:r>
              <a:rPr lang="ru-RU" u="sng" dirty="0" smtClean="0"/>
              <a:t>1933 г. Н.А.Оцупом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Время Пушкина, Достоевского, Толстого, т.е. 19 столетие он назвал отечественным </a:t>
            </a:r>
            <a:r>
              <a:rPr lang="ru-RU" dirty="0" smtClean="0">
                <a:solidFill>
                  <a:schemeClr val="accent2"/>
                </a:solidFill>
              </a:rPr>
              <a:t>«золотым веком»</a:t>
            </a:r>
            <a:r>
              <a:rPr lang="ru-RU" dirty="0" smtClean="0"/>
              <a:t>, а последовавшие за ним «как бы стиснутые в три десятилетия явления» –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«серебряным веком».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 descr="Пушк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86454"/>
            <a:ext cx="1357322" cy="928694"/>
          </a:xfrm>
          <a:prstGeom prst="rect">
            <a:avLst/>
          </a:prstGeom>
        </p:spPr>
      </p:pic>
      <p:pic>
        <p:nvPicPr>
          <p:cNvPr id="5" name="Рисунок 4" descr="Даль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5715016"/>
            <a:ext cx="1660150" cy="1000132"/>
          </a:xfrm>
          <a:prstGeom prst="rect">
            <a:avLst/>
          </a:prstGeom>
        </p:spPr>
      </p:pic>
      <p:pic>
        <p:nvPicPr>
          <p:cNvPr id="6" name="Picture 11" descr="axmat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3702" y="5715016"/>
            <a:ext cx="1208076" cy="100013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Первоначально понятие «серебряный век» характеризовало вершинные явления поэтической культуры – творчество Блока, Брюсова, Ахматовой, Мандельштама, других выдающихся поэтов.</a:t>
            </a:r>
          </a:p>
          <a:p>
            <a:endParaRPr lang="ru-RU" dirty="0" smtClean="0"/>
          </a:p>
          <a:p>
            <a:r>
              <a:rPr lang="ru-RU" dirty="0" smtClean="0"/>
              <a:t> Определение «серебряный век» относили и к русскому искусству в целом – к творчеству живописцев, композиторов, философов.</a:t>
            </a:r>
          </a:p>
          <a:p>
            <a:endParaRPr lang="ru-RU" dirty="0" smtClean="0"/>
          </a:p>
          <a:p>
            <a:r>
              <a:rPr lang="ru-RU" dirty="0" smtClean="0"/>
              <a:t> Оно стало синонимом понятия «культура рубежа веков».</a:t>
            </a:r>
          </a:p>
          <a:p>
            <a:endParaRPr lang="ru-RU" dirty="0" smtClean="0"/>
          </a:p>
          <a:p>
            <a:r>
              <a:rPr lang="ru-RU" dirty="0" smtClean="0"/>
              <a:t> Однако в литературоведении </a:t>
            </a:r>
            <a:r>
              <a:rPr lang="ru-RU" dirty="0" smtClean="0">
                <a:solidFill>
                  <a:srgbClr val="92D050"/>
                </a:solidFill>
              </a:rPr>
              <a:t>термин «серебряный век» </a:t>
            </a:r>
            <a:r>
              <a:rPr lang="ru-RU" dirty="0" smtClean="0"/>
              <a:t>постепенно закрепился за той частью художественной культуры России, которая была связана с новыми, </a:t>
            </a:r>
            <a:r>
              <a:rPr lang="ru-RU" dirty="0" smtClean="0">
                <a:solidFill>
                  <a:srgbClr val="92D050"/>
                </a:solidFill>
              </a:rPr>
              <a:t>модернистскими течениями – символизмом, акмеизмом, «</a:t>
            </a:r>
            <a:r>
              <a:rPr lang="ru-RU" dirty="0" err="1" smtClean="0">
                <a:solidFill>
                  <a:srgbClr val="92D050"/>
                </a:solidFill>
              </a:rPr>
              <a:t>неокрестьянской</a:t>
            </a:r>
            <a:r>
              <a:rPr lang="ru-RU" dirty="0" smtClean="0">
                <a:solidFill>
                  <a:srgbClr val="92D050"/>
                </a:solidFill>
              </a:rPr>
              <a:t>» и футуристической литературой.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5719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Ощущение </a:t>
            </a:r>
            <a:r>
              <a:rPr lang="ru-RU" dirty="0" err="1" smtClean="0">
                <a:solidFill>
                  <a:schemeClr val="bg1"/>
                </a:solidFill>
              </a:rPr>
              <a:t>кризисности</a:t>
            </a:r>
            <a:r>
              <a:rPr lang="ru-RU" dirty="0" smtClean="0">
                <a:solidFill>
                  <a:schemeClr val="bg1"/>
                </a:solidFill>
              </a:rPr>
              <a:t> эпохи было всеобщим, но в литературе отражалось по-разному. В начале 20 века продолжались и развивались </a:t>
            </a:r>
            <a:r>
              <a:rPr lang="ru-RU" dirty="0" smtClean="0">
                <a:solidFill>
                  <a:srgbClr val="FF0000"/>
                </a:solidFill>
              </a:rPr>
              <a:t>традиции реалистической литературы.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3571900" cy="4525963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Еще жили и творили </a:t>
            </a:r>
            <a:r>
              <a:rPr lang="ru-RU" dirty="0" smtClean="0">
                <a:solidFill>
                  <a:srgbClr val="FF0000"/>
                </a:solidFill>
              </a:rPr>
              <a:t>Л.Н.Толстой и А.П.Чехов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их художественные достижения и открытия, отразившие новую историческую эпоху, выдвинули этих писателей на ведущие позиции не только русской, но и мировой литературы.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Documents and Settings\сомп02\Мои документы\10Б\cheh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4071942"/>
            <a:ext cx="1357322" cy="2071702"/>
          </a:xfrm>
          <a:prstGeom prst="rect">
            <a:avLst/>
          </a:prstGeom>
          <a:noFill/>
        </p:spPr>
      </p:pic>
      <p:pic>
        <p:nvPicPr>
          <p:cNvPr id="6" name="Рисунок 5" descr="Даль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1643050"/>
            <a:ext cx="1285884" cy="185738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+mn-lt"/>
              </a:rPr>
              <a:t>Историко-культурная ситуация.</a:t>
            </a:r>
            <a:endParaRPr lang="ru-RU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Impact" pitchFamily="34" charset="0"/>
              </a:rPr>
              <a:t>На рубеже 19-20 веков Россия переживала перемены во всех областях жизни. Этот рубеж характеризуется предельной напряженностью, трагичностью времени. Магически действовала дата перехода от века к веку. </a:t>
            </a:r>
            <a:r>
              <a:rPr lang="ru-RU" u="sng" dirty="0" smtClean="0">
                <a:solidFill>
                  <a:srgbClr val="7030A0"/>
                </a:solidFill>
                <a:latin typeface="Impact" pitchFamily="34" charset="0"/>
              </a:rPr>
              <a:t>В общественных настроениях преобладали ощущения неуверенности, неустойчивости, упадка, конца истории.</a:t>
            </a:r>
            <a:endParaRPr lang="ru-RU" u="sng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3" cstate="print"/>
          <a:srcRect l="6668" b="26943"/>
          <a:stretch>
            <a:fillRect/>
          </a:stretch>
        </p:blipFill>
        <p:spPr>
          <a:xfrm>
            <a:off x="6286512" y="1571612"/>
            <a:ext cx="2643206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это время создавали свои произведения такие писатели-реалисты, как: В.Г.Короленко, В.В.Вересаев, М.Горький, А.И.Куприн, И.А.Бунин, Л.Н.Андреев.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000108"/>
            <a:ext cx="4733956" cy="5715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Реалистическая литература </a:t>
            </a:r>
            <a:r>
              <a:rPr lang="ru-RU" dirty="0" smtClean="0">
                <a:solidFill>
                  <a:schemeClr val="accent3"/>
                </a:solidFill>
              </a:rPr>
              <a:t>преодолевала свой кризис.</a:t>
            </a:r>
          </a:p>
          <a:p>
            <a:r>
              <a:rPr lang="ru-RU" dirty="0" smtClean="0"/>
              <a:t>Новая реалистическая литература </a:t>
            </a:r>
            <a:r>
              <a:rPr lang="ru-RU" dirty="0" smtClean="0">
                <a:solidFill>
                  <a:schemeClr val="accent3"/>
                </a:solidFill>
              </a:rPr>
              <a:t>отказалась от героя-носителя представлений автора</a:t>
            </a:r>
            <a:r>
              <a:rPr lang="ru-RU" dirty="0" smtClean="0"/>
              <a:t>. Авторский взгляд обратился к вечным проблемам, символам, к библейским мотивам и образам, к фольклору.</a:t>
            </a:r>
          </a:p>
          <a:p>
            <a:r>
              <a:rPr lang="ru-RU" dirty="0" smtClean="0"/>
              <a:t>Авторские раздумья о судьбах человека и мира рассчитывали на </a:t>
            </a:r>
            <a:r>
              <a:rPr lang="ru-RU" dirty="0" smtClean="0">
                <a:solidFill>
                  <a:schemeClr val="accent3"/>
                </a:solidFill>
              </a:rPr>
              <a:t>сотворчество, звали к диалогу.</a:t>
            </a:r>
          </a:p>
          <a:p>
            <a:r>
              <a:rPr lang="ru-RU" dirty="0" smtClean="0"/>
              <a:t>Новый реализм </a:t>
            </a:r>
            <a:r>
              <a:rPr lang="ru-RU" dirty="0" smtClean="0">
                <a:solidFill>
                  <a:schemeClr val="accent3"/>
                </a:solidFill>
              </a:rPr>
              <a:t>ориентировался на русскую литературную классику</a:t>
            </a:r>
            <a:r>
              <a:rPr lang="ru-RU" dirty="0" smtClean="0"/>
              <a:t>, прежде всего на творческое наследие Пушкина.</a:t>
            </a:r>
          </a:p>
          <a:p>
            <a:endParaRPr lang="ru-RU" dirty="0"/>
          </a:p>
        </p:txBody>
      </p:sp>
      <p:pic>
        <p:nvPicPr>
          <p:cNvPr id="7" name="Picture 16" descr="3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1428760" cy="1785950"/>
          </a:xfrm>
          <a:prstGeom prst="rect">
            <a:avLst/>
          </a:prstGeom>
          <a:noFill/>
        </p:spPr>
      </p:pic>
      <p:pic>
        <p:nvPicPr>
          <p:cNvPr id="8" name="Picture 14" descr="bunin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5143488"/>
            <a:ext cx="1428760" cy="150022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31146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связи с развитием марксизма в России возникло направление, связанное с конкретными задачами социальной борьбы. </a:t>
            </a:r>
            <a:r>
              <a:rPr lang="ru-RU" dirty="0" smtClean="0">
                <a:solidFill>
                  <a:srgbClr val="FF0000"/>
                </a:solidFill>
              </a:rPr>
              <a:t>«Пролетарские поэты» </a:t>
            </a:r>
            <a:r>
              <a:rPr lang="ru-RU" dirty="0" smtClean="0"/>
              <a:t>привлекали внимание к тяжелому положению трудящихся, экспрессивно передавали некоторые общественные настроения; их революционные песни и пропагандистские стихи были ориентированы на то, чтобы внести вклад в дело революции, принести конкретную пользу пролетарскому движению, послужить идеологической подготовкой к классовым боям.</a:t>
            </a:r>
            <a:endParaRPr lang="ru-RU" dirty="0"/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rcRect l="9525" r="953" b="56580"/>
          <a:stretch>
            <a:fillRect/>
          </a:stretch>
        </p:blipFill>
        <p:spPr>
          <a:xfrm>
            <a:off x="1285852" y="4643446"/>
            <a:ext cx="7000924" cy="1857388"/>
          </a:xfrm>
          <a:prstGeom prst="rect">
            <a:avLst/>
          </a:prstGeom>
          <a:ln w="76200"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6215106" cy="55721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Понятие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Gulim" pitchFamily="34" charset="-127"/>
                <a:ea typeface="Gulim" pitchFamily="34" charset="-127"/>
              </a:rPr>
              <a:t>«серебряный век» </a:t>
            </a:r>
            <a:r>
              <a:rPr lang="ru-RU" dirty="0" smtClean="0"/>
              <a:t>связано прежде всего с модернистскими течениями.</a:t>
            </a:r>
          </a:p>
          <a:p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Модернизм </a:t>
            </a:r>
            <a:r>
              <a:rPr lang="ru-RU" dirty="0" smtClean="0">
                <a:solidFill>
                  <a:srgbClr val="FFFF00"/>
                </a:solidFill>
              </a:rPr>
              <a:t>(от франц. «новейший», «современный»)</a:t>
            </a:r>
            <a:r>
              <a:rPr lang="ru-RU" dirty="0" smtClean="0"/>
              <a:t> подразумевал новые явления в литературе и искусстве по сравнению с искусством прошлого, его </a:t>
            </a:r>
            <a:r>
              <a:rPr lang="ru-RU" dirty="0" smtClean="0">
                <a:solidFill>
                  <a:srgbClr val="92D050"/>
                </a:solidFill>
              </a:rPr>
              <a:t>целью было создание поэтической культуры, содействующей духовному возрождению человечества, преображение мира средствами искусства.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Особая роль отводилась автору, художнику – роль пророка</a:t>
            </a:r>
            <a:r>
              <a:rPr lang="ru-RU" dirty="0" smtClean="0"/>
              <a:t>, способного постичь средствами искусства мировую гармонию.</a:t>
            </a:r>
          </a:p>
          <a:p>
            <a:r>
              <a:rPr lang="ru-RU" dirty="0" smtClean="0"/>
              <a:t> Модернизм объединил целый ряд направлений, наиболее значительными среди которых стали </a:t>
            </a:r>
            <a:r>
              <a:rPr lang="ru-RU" dirty="0" smtClean="0">
                <a:solidFill>
                  <a:srgbClr val="FF0000"/>
                </a:solidFill>
              </a:rPr>
              <a:t>символизм, акмеизм и футуризм.</a:t>
            </a:r>
          </a:p>
          <a:p>
            <a:endParaRPr lang="ru-RU" dirty="0" smtClean="0"/>
          </a:p>
          <a:p>
            <a:r>
              <a:rPr lang="ru-RU" dirty="0" smtClean="0"/>
              <a:t>Модернизм охватил все сферы искусства.</a:t>
            </a:r>
            <a:endParaRPr lang="ru-RU" dirty="0"/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239" t="3368" r="1905" b="5052"/>
          <a:stretch>
            <a:fillRect/>
          </a:stretch>
        </p:blipFill>
        <p:spPr>
          <a:xfrm>
            <a:off x="6500826" y="928670"/>
            <a:ext cx="2455413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543956" cy="505461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эстетике модернизма отразился пафос «конца века», неминуемой гибели мира, обреченности, упадка. Поэтому многие годы модернизм отождествляли с </a:t>
            </a:r>
            <a:r>
              <a:rPr lang="ru-RU" dirty="0" smtClean="0">
                <a:solidFill>
                  <a:srgbClr val="FF0000"/>
                </a:solidFill>
              </a:rPr>
              <a:t>декадансом (от лат. «упадок»). Декаданс</a:t>
            </a:r>
            <a:r>
              <a:rPr lang="ru-RU" dirty="0" smtClean="0"/>
              <a:t> как тип сознания характеризуется настроениями </a:t>
            </a:r>
            <a:r>
              <a:rPr lang="ru-RU" dirty="0" smtClean="0">
                <a:solidFill>
                  <a:srgbClr val="00B0F0"/>
                </a:solidFill>
              </a:rPr>
              <a:t>пассивности, безнадежности, неприятием общественной жизни, стремлением замкнуться в мире своих душевных переживаний.</a:t>
            </a:r>
            <a:r>
              <a:rPr lang="ru-RU" dirty="0" smtClean="0"/>
              <a:t> Примером выражения таких настроений могут служить строки </a:t>
            </a:r>
            <a:r>
              <a:rPr lang="ru-RU" i="1" dirty="0" smtClean="0">
                <a:latin typeface="Bookman Old Style" pitchFamily="18" charset="0"/>
              </a:rPr>
              <a:t>К.Бальмонта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algn="ctr"/>
            <a:r>
              <a:rPr lang="ru-RU" i="1" dirty="0" smtClean="0">
                <a:latin typeface="Bookman Old Style" pitchFamily="18" charset="0"/>
              </a:rPr>
              <a:t>Я ненавижу человечество,</a:t>
            </a:r>
          </a:p>
          <a:p>
            <a:pPr algn="ctr"/>
            <a:r>
              <a:rPr lang="ru-RU" i="1" dirty="0" smtClean="0">
                <a:latin typeface="Bookman Old Style" pitchFamily="18" charset="0"/>
              </a:rPr>
              <a:t>Я от него бегу спеша,</a:t>
            </a:r>
          </a:p>
          <a:p>
            <a:pPr algn="ctr"/>
            <a:r>
              <a:rPr lang="ru-RU" i="1" dirty="0" smtClean="0">
                <a:latin typeface="Bookman Old Style" pitchFamily="18" charset="0"/>
              </a:rPr>
              <a:t>Мое единое отечество –</a:t>
            </a:r>
          </a:p>
          <a:p>
            <a:pPr algn="ctr"/>
            <a:r>
              <a:rPr lang="ru-RU" i="1" dirty="0" smtClean="0">
                <a:latin typeface="Bookman Old Style" pitchFamily="18" charset="0"/>
              </a:rPr>
              <a:t>Моя пустынная душа.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/>
                </a:solidFill>
              </a:rPr>
              <a:t>Серебряный век не был «оборван» в 1917 году, а жил и после него в поэзии А.Ахматовой, М.Цветаевой, в творчестве Б.Пастернака, в литературе русской эмиграции.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11" descr="axmat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0364" y="6000768"/>
            <a:ext cx="1208076" cy="71438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  <p:pic>
        <p:nvPicPr>
          <p:cNvPr id="5" name="Picture 2" descr="Цветаева"/>
          <p:cNvPicPr>
            <a:picLocks noChangeAspect="1" noChangeArrowheads="1"/>
          </p:cNvPicPr>
          <p:nvPr/>
        </p:nvPicPr>
        <p:blipFill>
          <a:blip r:embed="rId3">
            <a:lum bright="-12000"/>
            <a:grayscl/>
          </a:blip>
          <a:srcRect/>
          <a:stretch>
            <a:fillRect/>
          </a:stretch>
        </p:blipFill>
        <p:spPr bwMode="auto">
          <a:xfrm>
            <a:off x="4786314" y="5929330"/>
            <a:ext cx="1236652" cy="785818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Острая полемика, эстетическая борьба между двумя литературными направлениями- реализмом и модернизмом – характерна для литературной жизни рубежа веков.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928802"/>
            <a:ext cx="7000924" cy="47149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Но споры о роли искусства приобретали более широкое, уже внелитературное значение.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92D050"/>
                </a:solidFill>
              </a:rPr>
              <a:t>«Чистому искусству» было противопоставлено искусство «полезное».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 статье «Партийная организация и партийная литература» (1905) Ленин</a:t>
            </a:r>
            <a:r>
              <a:rPr lang="ru-RU" dirty="0" smtClean="0">
                <a:solidFill>
                  <a:srgbClr val="FFFF00"/>
                </a:solidFill>
              </a:rPr>
              <a:t> вводит принцип «партийной литературы»</a:t>
            </a:r>
            <a:r>
              <a:rPr lang="ru-RU" dirty="0" smtClean="0"/>
              <a:t> в противовес «литературному индивидуализму». Каждый писатель , литератор рассматривается лишь как представитель определенного класса, приверженец тех или иных партийных взглядов. Литература понимается как форма агитации и пропаганды.</a:t>
            </a:r>
            <a:endParaRPr lang="ru-RU" dirty="0"/>
          </a:p>
        </p:txBody>
      </p:sp>
      <p:pic>
        <p:nvPicPr>
          <p:cNvPr id="4" name="Рисунок 5" descr="Lenin_CL_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1724048" cy="192882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6629400" cy="47672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Статья Ленина сыграла огромную роль в истории литературы. Она стала программой всей литературы советской, она стала причиной того, что талантливые писатели, поэты оказались непризнанными, непонятыми, репрессированными, убитыми или выставленными из родной страны.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072074"/>
            <a:ext cx="6629400" cy="5715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smtClean="0"/>
              <a:t>СИМВОЛИЗМ</a:t>
            </a:r>
            <a:r>
              <a:rPr lang="ru-RU" altLang="ru-RU" sz="3600" smtClean="0"/>
              <a:t> </a:t>
            </a:r>
            <a:br>
              <a:rPr lang="ru-RU" altLang="ru-RU" sz="3600" smtClean="0"/>
            </a:br>
            <a:endParaRPr lang="ru-RU" altLang="ru-RU" sz="3600" smtClean="0"/>
          </a:p>
        </p:txBody>
      </p:sp>
      <p:sp>
        <p:nvSpPr>
          <p:cNvPr id="16387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8313" y="1628775"/>
            <a:ext cx="3311525" cy="4497388"/>
          </a:xfrm>
        </p:spPr>
        <p:txBody>
          <a:bodyPr anchor="b" anchorCtr="1"/>
          <a:lstStyle/>
          <a:p>
            <a:pPr eaLnBrk="1" hangingPunct="1"/>
            <a:endParaRPr lang="ru-RU" altLang="ru-RU" sz="2800" smtClean="0"/>
          </a:p>
        </p:txBody>
      </p:sp>
      <p:sp>
        <p:nvSpPr>
          <p:cNvPr id="16388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4067175" y="1987550"/>
            <a:ext cx="36004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/>
              <a:t> Март 1894 г.- вышел в свет сборник  с названием "Русские символисты". Через некоторое время появились еще два выпуска с таким же названием. Автором  всех трех сборников был молодой поэт </a:t>
            </a:r>
            <a:r>
              <a:rPr lang="ru-RU" altLang="ru-RU" b="1" u="sng"/>
              <a:t>Валерий Брюсов,</a:t>
            </a:r>
            <a:r>
              <a:rPr lang="ru-RU" altLang="ru-RU"/>
              <a:t> использовавший разные псевдонимы для того, чтобы создать впечатление существования целого поэтического направления. </a:t>
            </a:r>
          </a:p>
        </p:txBody>
      </p:sp>
      <p:pic>
        <p:nvPicPr>
          <p:cNvPr id="266254" name="Picture 14" descr="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2400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30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3000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СИМВОЛИЗМ</a:t>
            </a:r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268413"/>
            <a:ext cx="3616325" cy="4827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Символизм</a:t>
            </a:r>
            <a:r>
              <a:rPr lang="ru-RU" altLang="ru-RU" sz="2400" smtClean="0"/>
              <a:t> </a:t>
            </a:r>
            <a:r>
              <a:rPr lang="ru-RU" altLang="ru-RU" sz="1800" smtClean="0"/>
              <a:t>является первым и самым крупным из модернистских течений, возникших в России.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Теоретическая основа русского символизма была заложена в 1892 году лекцией Д. С. Мережков-ского "О причинах упадка и о новых течениях современной русской литературы". В названии лекции содержалась  оценка состояния литературы. Надежда на ее возрождение возлагалась автором на "новые течения". 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4663" y="1341438"/>
            <a:ext cx="3167062" cy="42814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ru-RU" altLang="ru-RU" sz="1600" smtClean="0"/>
          </a:p>
        </p:txBody>
      </p:sp>
      <p:pic>
        <p:nvPicPr>
          <p:cNvPr id="272392" name="Picture 8" descr="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3167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4284663" y="5876925"/>
            <a:ext cx="316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ru-RU" altLang="ru-RU"/>
              <a:t> Дмитрий Сергеевич Мережковский </a:t>
            </a:r>
          </a:p>
        </p:txBody>
      </p:sp>
    </p:spTree>
    <p:extLst>
      <p:ext uri="{BB962C8B-B14F-4D97-AF65-F5344CB8AC3E}">
        <p14:creationId xmlns:p14="http://schemas.microsoft.com/office/powerpoint/2010/main" val="23626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3000"/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3000"/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7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  <p:bldP spid="272388" grpId="1"/>
      <p:bldP spid="272389" grpId="0" build="p"/>
      <p:bldP spid="272389" grpId="1" build="p"/>
      <p:bldP spid="27239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Основные положения течения</a:t>
            </a:r>
          </a:p>
        </p:txBody>
      </p:sp>
      <p:sp>
        <p:nvSpPr>
          <p:cNvPr id="27546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     Андрей Белый 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Символ - центральная эстетическая категория нового течения.</a:t>
            </a:r>
            <a:r>
              <a:rPr lang="ru-RU" altLang="ru-RU" sz="2000" smtClean="0"/>
              <a:t> Представление о символе заключается в том, что он воспринимается как иносказание. Цепь символов напоминает набор иероглифов, своеобразных шифров для "посвященных". Таким образом, символ оказывается одной из разновидностей тропов. </a:t>
            </a:r>
          </a:p>
        </p:txBody>
      </p:sp>
      <p:pic>
        <p:nvPicPr>
          <p:cNvPr id="275464" name="Picture 8" descr="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28082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857500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191000"/>
            <a:ext cx="190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191000"/>
            <a:ext cx="952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6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191000"/>
            <a:ext cx="190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389438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1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389438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3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808538"/>
            <a:ext cx="190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5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4587875"/>
            <a:ext cx="96202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2754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Основные положения течения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Символ многозначен: он содержит  безграничное множество смыслов. "Символ - окно в бесконечность", - сказал Федор Сологуб. </a:t>
            </a:r>
            <a:br>
              <a:rPr lang="ru-RU" altLang="ru-RU" sz="2800" smtClean="0"/>
            </a:br>
            <a:endParaRPr lang="ru-RU" altLang="ru-RU" sz="2800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779838" y="1989138"/>
            <a:ext cx="4176712" cy="36718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pic>
        <p:nvPicPr>
          <p:cNvPr id="277512" name="Picture 8" descr="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42481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050925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255838"/>
            <a:ext cx="190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255838"/>
            <a:ext cx="952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30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8" grpId="1"/>
      <p:bldP spid="277507" grpId="0" build="p"/>
      <p:bldP spid="277507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00373"/>
            <a:ext cx="6629400" cy="24098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важнейшие исторические события происходили в России в начале 20 века?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785926"/>
            <a:ext cx="6629400" cy="107157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Вопрос: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600089" cy="18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8926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7" y="228600"/>
            <a:ext cx="3024187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942297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Основные положения течения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196975"/>
            <a:ext cx="3616325" cy="489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По-новому строились в символизме отношения между поэтом и его аудиторией. Поэт-символист не стремился быть общепонятным. Он обращался не ко всем, но лишь к "посвященным", не к читателю-потребителю, а к читателю-творцу, читателю-соавтору. Символистская лирика будила "шестое чувство" в человеке, обостряла и утончал а его восприятие. Для этого символисты стремились максимально использовать ассоциативные возможности слова, обращались к мотивам и образам разных культур. </a:t>
            </a:r>
          </a:p>
        </p:txBody>
      </p:sp>
      <p:pic>
        <p:nvPicPr>
          <p:cNvPr id="20484" name="Picture 8" descr="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81100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2" descr="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376613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4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</p:txBody>
      </p:sp>
      <p:pic>
        <p:nvPicPr>
          <p:cNvPr id="282675" name="Picture 51" descr="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35274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82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/>
      <p:bldP spid="282628" grpId="1"/>
      <p:bldP spid="282628" grpId="2"/>
      <p:bldP spid="28262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Акмеизм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598613"/>
            <a:ext cx="3384550" cy="4497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Литературное течение акмеизма </a:t>
            </a:r>
            <a:r>
              <a:rPr lang="ru-RU" altLang="ru-RU" sz="2000" b="1" smtClean="0"/>
              <a:t>возникло в начале 1910-х годов</a:t>
            </a:r>
            <a:r>
              <a:rPr lang="ru-RU" altLang="ru-RU" sz="2000" smtClean="0"/>
              <a:t>. (</a:t>
            </a:r>
            <a:r>
              <a:rPr lang="ru-RU" altLang="ru-RU" sz="2000" u="sng" smtClean="0"/>
              <a:t>от греч. acme - высшая</a:t>
            </a:r>
            <a:r>
              <a:rPr lang="ru-RU" altLang="ru-RU" sz="2000" smtClean="0"/>
              <a:t> </a:t>
            </a:r>
            <a:r>
              <a:rPr lang="ru-RU" altLang="ru-RU" sz="2000" u="sng" smtClean="0"/>
              <a:t>степень</a:t>
            </a:r>
            <a:r>
              <a:rPr lang="ru-RU" altLang="ru-RU" sz="2000" smtClean="0"/>
              <a:t> </a:t>
            </a:r>
            <a:r>
              <a:rPr lang="ru-RU" altLang="ru-RU" sz="2000" u="sng" smtClean="0"/>
              <a:t>чего-либо</a:t>
            </a:r>
            <a:r>
              <a:rPr lang="ru-RU" altLang="ru-RU" sz="2000" smtClean="0"/>
              <a:t>, </a:t>
            </a:r>
            <a:r>
              <a:rPr lang="ru-RU" altLang="ru-RU" sz="2000" u="sng" smtClean="0"/>
              <a:t>расцвет</a:t>
            </a:r>
            <a:r>
              <a:rPr lang="ru-RU" altLang="ru-RU" sz="2000" smtClean="0"/>
              <a:t>, </a:t>
            </a:r>
            <a:r>
              <a:rPr lang="ru-RU" altLang="ru-RU" sz="2000" u="sng" smtClean="0"/>
              <a:t>вершина</a:t>
            </a:r>
            <a:r>
              <a:rPr lang="ru-RU" altLang="ru-RU" sz="2000" smtClean="0"/>
              <a:t>, </a:t>
            </a:r>
            <a:r>
              <a:rPr lang="ru-RU" altLang="ru-RU" sz="2000" u="sng" smtClean="0"/>
              <a:t>острие</a:t>
            </a:r>
            <a:r>
              <a:rPr lang="ru-RU" altLang="ru-RU" sz="2000" smtClean="0"/>
              <a:t>). Из широкого круга участников "Цеха" выделилась более узкая и эстетически более сплоченная группа акмеистов - </a:t>
            </a:r>
            <a:r>
              <a:rPr lang="ru-RU" altLang="ru-RU" sz="2000" u="sng" smtClean="0"/>
              <a:t>Н. Гумилев</a:t>
            </a:r>
            <a:r>
              <a:rPr lang="ru-RU" altLang="ru-RU" sz="2000" smtClean="0"/>
              <a:t>, А. Ахматова, С. Городецкий, О. Мандельштам, М. Зенкевич и В. Нарбут. 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284681" name="Picture 9" descr="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024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884238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920875"/>
            <a:ext cx="190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5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0875"/>
            <a:ext cx="952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31"/>
          <p:cNvSpPr>
            <a:spLocks noChangeArrowheads="1"/>
          </p:cNvSpPr>
          <p:nvPr/>
        </p:nvSpPr>
        <p:spPr bwMode="auto">
          <a:xfrm>
            <a:off x="2916238" y="558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5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4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2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20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20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/>
      <p:bldP spid="284676" grpId="1"/>
      <p:bldP spid="2846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Основные положения течения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 А.Ахматова</a:t>
            </a:r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1052513"/>
            <a:ext cx="4176713" cy="273685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Новые ритмы создаются путем пропуска слогов и перестановки ударения</a:t>
            </a:r>
          </a:p>
          <a:p>
            <a:pPr eaLnBrk="1" hangingPunct="1"/>
            <a:r>
              <a:rPr lang="ru-RU" altLang="ru-RU" sz="2000" smtClean="0"/>
              <a:t>Самоценность каждого явления</a:t>
            </a:r>
          </a:p>
          <a:p>
            <a:pPr eaLnBrk="1" hangingPunct="1"/>
            <a:r>
              <a:rPr lang="ru-RU" altLang="ru-RU" sz="2000" smtClean="0"/>
              <a:t>«Непознаваемые по своему смыслу слова нельзя познать»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/>
            <a:endParaRPr lang="ru-RU" altLang="ru-RU" sz="1800" smtClean="0"/>
          </a:p>
        </p:txBody>
      </p:sp>
      <p:pic>
        <p:nvPicPr>
          <p:cNvPr id="286729" name="Picture 9" descr="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2159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1" name="Picture 11" descr="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21605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4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/>
                                        <p:tgtEl>
                                          <p:spTgt spid="286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00" y="227013"/>
            <a:ext cx="3771900" cy="1143000"/>
          </a:xfrm>
        </p:spPr>
        <p:txBody>
          <a:bodyPr/>
          <a:lstStyle/>
          <a:p>
            <a:pPr algn="ctr" eaLnBrk="1" hangingPunct="1"/>
            <a:r>
              <a:rPr lang="ru-RU" altLang="ru-RU" sz="4400" smtClean="0"/>
              <a:t>Футуризм</a:t>
            </a: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284663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200" b="1" smtClean="0"/>
          </a:p>
          <a:p>
            <a:pPr eaLnBrk="1" hangingPunct="1">
              <a:lnSpc>
                <a:spcPct val="80000"/>
              </a:lnSpc>
            </a:pPr>
            <a:endParaRPr lang="ru-RU" altLang="ru-RU" sz="12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Футуризм</a:t>
            </a:r>
            <a:r>
              <a:rPr lang="ru-RU" altLang="ru-RU" sz="2000" smtClean="0"/>
              <a:t> (от лат. futurum - будущее). Впервые он заявил о себе в Италии. Временем рождения русского футуризма считается 1910 год, когда вышел в свет первый футуристический сборник "Садок Судей" (его авторами были Д. Бурлюк, В. Хлебников и В. Каменский). Вместе с В. Маяковским и А. Крученых эти поэты вскоре составили группировку кубофутуристов, или поэтов "Гилеи" (Гилея - древнегреческое название части Таврической губернии, где отец Д. Бурлюка управлял имением и куда в 1911 году приезжали поэты нового объединения). 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24580" name="Rectangle 6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572000" y="1916113"/>
            <a:ext cx="3852863" cy="3313112"/>
          </a:xfrm>
        </p:spPr>
      </p:sp>
      <p:pic>
        <p:nvPicPr>
          <p:cNvPr id="24581" name="Picture 9" descr="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316163"/>
            <a:ext cx="190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 descr="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635375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81" name="Picture 13" descr="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39608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/>
      <p:bldP spid="288772" grpId="1"/>
      <p:bldP spid="28877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9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Основные положения течения</a:t>
            </a:r>
          </a:p>
        </p:txBody>
      </p:sp>
      <p:sp>
        <p:nvSpPr>
          <p:cNvPr id="25603" name="Rectangle 14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2908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В качестве художественной программы футуристы выдвинули утопическую мечту о рождении сверхискусства, способного перевернуть мир. Художник В. Татлин всерьез конструировал крылья для человека, К. Малевич разрабатывал проекты городов-спутников, курсирующих по земной орбите, </a:t>
            </a:r>
            <a:r>
              <a:rPr lang="ru-RU" altLang="ru-RU" sz="1800" u="sng" smtClean="0"/>
              <a:t>В. Хлебников</a:t>
            </a:r>
            <a:r>
              <a:rPr lang="ru-RU" altLang="ru-RU" sz="1800" smtClean="0"/>
              <a:t> пытался предложить человечеству новый универсальный язык и открыть "законы времени". </a:t>
            </a:r>
          </a:p>
        </p:txBody>
      </p:sp>
      <p:pic>
        <p:nvPicPr>
          <p:cNvPr id="290826" name="Picture 10" descr="ml_objects1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4559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5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9" grpId="0"/>
      <p:bldP spid="29082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8"/>
          <p:cNvSpPr>
            <a:spLocks noGrp="1" noChangeArrowheads="1"/>
          </p:cNvSpPr>
          <p:nvPr>
            <p:ph sz="quarter" idx="1"/>
          </p:nvPr>
        </p:nvSpPr>
        <p:spPr>
          <a:xfrm>
            <a:off x="323850" y="476250"/>
            <a:ext cx="3168650" cy="3240088"/>
          </a:xfrm>
        </p:spPr>
        <p:txBody>
          <a:bodyPr/>
          <a:lstStyle/>
          <a:p>
            <a:pPr eaLnBrk="1" hangingPunct="1"/>
            <a:endParaRPr lang="ru-RU" altLang="ru-RU" sz="2400" smtClean="0"/>
          </a:p>
        </p:txBody>
      </p:sp>
      <p:sp>
        <p:nvSpPr>
          <p:cNvPr id="26628" name="Rectangle 39"/>
          <p:cNvSpPr>
            <a:spLocks noGrp="1" noChangeArrowheads="1"/>
          </p:cNvSpPr>
          <p:nvPr>
            <p:ph sz="quarter" idx="2"/>
          </p:nvPr>
        </p:nvSpPr>
        <p:spPr>
          <a:xfrm>
            <a:off x="4427538" y="549275"/>
            <a:ext cx="3114675" cy="3179763"/>
          </a:xfrm>
        </p:spPr>
        <p:txBody>
          <a:bodyPr/>
          <a:lstStyle/>
          <a:p>
            <a:pPr eaLnBrk="1" hangingPunct="1"/>
            <a:endParaRPr lang="ru-RU" altLang="ru-RU" sz="2400" smtClean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 футуризме сложился своего рода репертуар эпатирования. Использовались хлесткие названия: "Чукурюк" - для картины; "Дохлая луна" - для сборника произведений; "Идите к черту!" - для литературного манифеста. </a:t>
            </a:r>
          </a:p>
        </p:txBody>
      </p:sp>
      <p:pic>
        <p:nvPicPr>
          <p:cNvPr id="296969" name="Picture 9" descr="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0972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808038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3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768475"/>
            <a:ext cx="190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5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768475"/>
            <a:ext cx="952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6" name="Picture 36" descr="2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30241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6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7" grpId="0" build="p"/>
      <p:bldP spid="296967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smtClean="0"/>
              <a:t>Пощечина общественному вкусу</a:t>
            </a:r>
          </a:p>
        </p:txBody>
      </p:sp>
      <p:sp>
        <p:nvSpPr>
          <p:cNvPr id="27651" name="Rectangle 3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200" smtClean="0"/>
              <a:t>Бросить Пушкина, Достоевского, Толстого и проч., и проч. с Парохода Современности. ...Всем этим Максимам Горьким, Куприным, Блокам, Сологубам, Ремизовым, Аверченкам, Черным, Кузминым, Буниным и проч. и проч. нужна лишь дача на реке. Такую награду дает судьба портным ...</a:t>
            </a:r>
            <a:br>
              <a:rPr lang="ru-RU" altLang="ru-RU" sz="1200" smtClean="0"/>
            </a:br>
            <a:r>
              <a:rPr lang="ru-RU" altLang="ru-RU" sz="1200" smtClean="0"/>
              <a:t>С высоты небоскребов мы взираем на их ничтожество!.. </a:t>
            </a:r>
            <a:br>
              <a:rPr lang="ru-RU" altLang="ru-RU" sz="1200" smtClean="0"/>
            </a:br>
            <a:r>
              <a:rPr lang="ru-RU" altLang="ru-RU" sz="1200" smtClean="0"/>
              <a:t>Мы приказываем чтить права поэтов: </a:t>
            </a:r>
            <a:br>
              <a:rPr lang="ru-RU" altLang="ru-RU" sz="1200" smtClean="0"/>
            </a:br>
            <a:r>
              <a:rPr lang="ru-RU" altLang="ru-RU" sz="1200" smtClean="0"/>
              <a:t>1. На увеличение словаря в его объеме произвольными и производными словами (Словоновшество). </a:t>
            </a:r>
            <a:br>
              <a:rPr lang="ru-RU" altLang="ru-RU" sz="1200" smtClean="0"/>
            </a:br>
            <a:r>
              <a:rPr lang="ru-RU" altLang="ru-RU" sz="1200" smtClean="0"/>
              <a:t>2. На непреодолимую ненависть к существовавшему до них языку. </a:t>
            </a:r>
            <a:br>
              <a:rPr lang="ru-RU" altLang="ru-RU" sz="1200" smtClean="0"/>
            </a:br>
            <a:r>
              <a:rPr lang="ru-RU" altLang="ru-RU" sz="1200" smtClean="0"/>
              <a:t>3. С ужасом отстранять от гордого чела своего из банных веников сделанный Вами венок грошовой славы. </a:t>
            </a:r>
            <a:br>
              <a:rPr lang="ru-RU" altLang="ru-RU" sz="1200" smtClean="0"/>
            </a:br>
            <a:r>
              <a:rPr lang="ru-RU" altLang="ru-RU" sz="1200" smtClean="0"/>
              <a:t>4. Стоять на глыбе слова "мы" среди свиста и негодования. И если пока еще и в наших строках остались грязные клейма Ваших "Здравого смысла" и "Хорошего вкуса", то все же на них уже трепещут впервые Зарницы Новой Грядущей Красоты Самоценного (самовитого) Слова. </a:t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>Д. Бурлюк, Алексей Крученых, В. Маяковский, Виктор Хлебников </a:t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i="1" smtClean="0"/>
              <a:t>Москва, 1912 г. Декабрь</a:t>
            </a:r>
            <a:r>
              <a:rPr lang="ru-RU" altLang="ru-RU" sz="1200" smtClean="0"/>
              <a:t> </a:t>
            </a:r>
          </a:p>
        </p:txBody>
      </p:sp>
      <p:pic>
        <p:nvPicPr>
          <p:cNvPr id="300040" name="Picture 8" descr="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4575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012825"/>
            <a:ext cx="190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79638"/>
            <a:ext cx="190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79638"/>
            <a:ext cx="952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2000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36" grpId="1"/>
      <p:bldP spid="30003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smtClean="0"/>
              <a:t>Творческие индивидуальности футуризма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628775"/>
            <a:ext cx="3221037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600" smtClean="0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557338"/>
            <a:ext cx="3617913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В стихотворениях  </a:t>
            </a:r>
            <a:r>
              <a:rPr lang="ru-RU" altLang="ru-RU" sz="1600" b="1" u="sng" smtClean="0"/>
              <a:t>Давида</a:t>
            </a:r>
            <a:r>
              <a:rPr lang="ru-RU" altLang="ru-RU" sz="1600" smtClean="0"/>
              <a:t> </a:t>
            </a:r>
            <a:r>
              <a:rPr lang="ru-RU" altLang="ru-RU" sz="1600" b="1" u="sng" smtClean="0"/>
              <a:t>Бурлюка</a:t>
            </a:r>
            <a:r>
              <a:rPr lang="ru-RU" altLang="ru-RU" sz="1600" smtClean="0"/>
              <a:t> "звезды - черви, пьяные туманом", "поэзия - истрепанная девка, а красота - кощунственная дрянь". В его провокационных текстах понижающие образы используются предельно максимально: </a:t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800" smtClean="0"/>
              <a:t>Мне нравится беременный мужчина </a:t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Как он хорош у памятника Пушкина </a:t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Одетый в серую тужурку </a:t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Ковыряя пальцем штукатурку &lt;...&gt; </a:t>
            </a:r>
          </a:p>
        </p:txBody>
      </p:sp>
      <p:pic>
        <p:nvPicPr>
          <p:cNvPr id="295944" name="Picture 8" descr="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0241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/>
      <p:bldP spid="295940" grpId="1"/>
      <p:bldP spid="295942" grpId="0" build="p"/>
      <p:bldP spid="295942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литература на рубеже веков.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Тест.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какие важнейшие исторические события происходили в России на рубеже 19-20в. ?</a:t>
            </a:r>
          </a:p>
          <a:p>
            <a:r>
              <a:rPr lang="ru-RU" dirty="0" smtClean="0"/>
              <a:t>2. Как повлияло развитие науки на умонастроения общества?</a:t>
            </a:r>
          </a:p>
          <a:p>
            <a:r>
              <a:rPr lang="ru-RU" dirty="0" smtClean="0"/>
              <a:t>3. Дайте характеристику основных политических сил в России в н.20в.</a:t>
            </a:r>
          </a:p>
          <a:p>
            <a:r>
              <a:rPr lang="ru-RU" dirty="0" smtClean="0"/>
              <a:t>4. Как вы понимаете высказывание Ф. Ницше: «Бог умер!»?</a:t>
            </a:r>
          </a:p>
          <a:p>
            <a:r>
              <a:rPr lang="ru-RU" dirty="0" smtClean="0"/>
              <a:t>5. В чем суть богоискательства?</a:t>
            </a:r>
          </a:p>
          <a:p>
            <a:r>
              <a:rPr lang="ru-RU" dirty="0" smtClean="0"/>
              <a:t>6. Кто ввел определение «Серебряный век»: Н.Бердяев, Н.Оцупа, А.Блок, В.Соловьев?</a:t>
            </a:r>
          </a:p>
          <a:p>
            <a:r>
              <a:rPr lang="ru-RU" dirty="0" smtClean="0"/>
              <a:t>7.Назовите имена писателей-реалистов, работавших в н.20в.</a:t>
            </a:r>
          </a:p>
          <a:p>
            <a:r>
              <a:rPr lang="ru-RU" dirty="0" smtClean="0"/>
              <a:t>8. Дайте определение понятия «Серебряный век».</a:t>
            </a:r>
          </a:p>
          <a:p>
            <a:r>
              <a:rPr lang="ru-RU" dirty="0" smtClean="0"/>
              <a:t>9. Какие тенденции отразились в эстетике модернизма?</a:t>
            </a:r>
          </a:p>
          <a:p>
            <a:r>
              <a:rPr lang="ru-RU" dirty="0" smtClean="0"/>
              <a:t>10. Что подразумевается под выражением «партийная литература»?</a:t>
            </a:r>
          </a:p>
          <a:p>
            <a:endParaRPr lang="ru-RU" dirty="0"/>
          </a:p>
        </p:txBody>
      </p:sp>
      <p:pic>
        <p:nvPicPr>
          <p:cNvPr id="4" name="Picture 2" descr="C:\Мои документы\Курсы!\Курсы по созданию сайтов\1 часть\shkoln_sait\smile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321735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Важнейшие исторические события начала 20 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ru-RU" u="sng" dirty="0" smtClean="0">
                <a:solidFill>
                  <a:srgbClr val="C00000"/>
                </a:solidFill>
                <a:cs typeface="JasmineUPC" pitchFamily="18" charset="-34"/>
              </a:rPr>
              <a:t>Россия пережила 3 революции:</a:t>
            </a:r>
          </a:p>
          <a:p>
            <a:r>
              <a:rPr lang="ru-RU" dirty="0" smtClean="0">
                <a:solidFill>
                  <a:schemeClr val="bg1"/>
                </a:solidFill>
                <a:cs typeface="JasmineUPC" pitchFamily="18" charset="-34"/>
              </a:rPr>
              <a:t>-революция 1905 года;</a:t>
            </a:r>
          </a:p>
          <a:p>
            <a:r>
              <a:rPr lang="ru-RU" dirty="0" smtClean="0">
                <a:solidFill>
                  <a:schemeClr val="bg1"/>
                </a:solidFill>
                <a:cs typeface="JasmineUPC" pitchFamily="18" charset="-34"/>
              </a:rPr>
              <a:t>-Февральская революция;</a:t>
            </a:r>
          </a:p>
          <a:p>
            <a:r>
              <a:rPr lang="ru-RU" dirty="0" smtClean="0">
                <a:solidFill>
                  <a:schemeClr val="bg1"/>
                </a:solidFill>
                <a:cs typeface="JasmineUPC" pitchFamily="18" charset="-34"/>
              </a:rPr>
              <a:t>-Октябрьская революция 1917 года.</a:t>
            </a:r>
          </a:p>
          <a:p>
            <a:endParaRPr lang="ru-RU" dirty="0" smtClean="0">
              <a:solidFill>
                <a:schemeClr val="bg1"/>
              </a:solidFill>
              <a:cs typeface="JasmineUPC" pitchFamily="18" charset="-34"/>
            </a:endParaRPr>
          </a:p>
          <a:p>
            <a:r>
              <a:rPr lang="ru-RU" u="sng" dirty="0" smtClean="0">
                <a:solidFill>
                  <a:srgbClr val="C00000"/>
                </a:solidFill>
                <a:cs typeface="JasmineUPC" pitchFamily="18" charset="-34"/>
              </a:rPr>
              <a:t>Войны:</a:t>
            </a:r>
          </a:p>
          <a:p>
            <a:r>
              <a:rPr lang="ru-RU" dirty="0" smtClean="0">
                <a:solidFill>
                  <a:schemeClr val="bg1"/>
                </a:solidFill>
                <a:cs typeface="JasmineUPC" pitchFamily="18" charset="-34"/>
              </a:rPr>
              <a:t>-Русско-японская война 1904-1905 г.г.;</a:t>
            </a:r>
          </a:p>
          <a:p>
            <a:r>
              <a:rPr lang="ru-RU" dirty="0" smtClean="0">
                <a:solidFill>
                  <a:schemeClr val="bg1"/>
                </a:solidFill>
                <a:cs typeface="JasmineUPC" pitchFamily="18" charset="-34"/>
              </a:rPr>
              <a:t>-Первая мировая война 1914-1918г.г.;</a:t>
            </a:r>
          </a:p>
          <a:p>
            <a:r>
              <a:rPr lang="ru-RU" dirty="0" smtClean="0">
                <a:solidFill>
                  <a:schemeClr val="bg1"/>
                </a:solidFill>
                <a:cs typeface="JasmineUPC" pitchFamily="18" charset="-34"/>
              </a:rPr>
              <a:t>-Гражданская война.</a:t>
            </a:r>
            <a:endParaRPr lang="ru-RU" dirty="0">
              <a:solidFill>
                <a:schemeClr val="bg1"/>
              </a:solidFill>
              <a:cs typeface="JasmineUPC" pitchFamily="18" charset="-34"/>
            </a:endParaRP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3" cstate="print"/>
          <a:srcRect l="4763" b="33678"/>
          <a:stretch>
            <a:fillRect/>
          </a:stretch>
        </p:blipFill>
        <p:spPr>
          <a:xfrm>
            <a:off x="6858016" y="2000240"/>
            <a:ext cx="2143140" cy="4429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Внутриполитическая обстановка в России.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Очевидна была необходимость перемен. В России </a:t>
            </a: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противоборствовали три основные политические силы:</a:t>
            </a:r>
          </a:p>
          <a:p>
            <a:r>
              <a:rPr lang="ru-RU" dirty="0" smtClean="0"/>
              <a:t>-защитники монархизма,</a:t>
            </a:r>
          </a:p>
          <a:p>
            <a:r>
              <a:rPr lang="ru-RU" dirty="0" smtClean="0"/>
              <a:t>-сторонники буржуазных реформ,</a:t>
            </a:r>
          </a:p>
          <a:p>
            <a:r>
              <a:rPr lang="ru-RU" dirty="0" smtClean="0"/>
              <a:t>-идеологи пролетарской революции.</a:t>
            </a:r>
            <a:endParaRPr lang="ru-RU" dirty="0"/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rcRect l="2858"/>
          <a:stretch>
            <a:fillRect/>
          </a:stretch>
        </p:blipFill>
        <p:spPr>
          <a:xfrm>
            <a:off x="5314972" y="1500174"/>
            <a:ext cx="340043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6541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Выдвигались различные варианты программ перестройки: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3657600" cy="44831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«сверху», средствами «самых исключительных законов», приводящих «к такому социальному перевороту, к такому перемещению всех ценностей, какого еще не видела история» (П.А.Столыпин).</a:t>
            </a:r>
          </a:p>
          <a:p>
            <a:r>
              <a:rPr lang="ru-RU" dirty="0" smtClean="0"/>
              <a:t>Средства переустройства «сверху»:</a:t>
            </a:r>
          </a:p>
          <a:p>
            <a:pPr marL="36576" indent="0">
              <a:buNone/>
            </a:pPr>
            <a:r>
              <a:rPr lang="ru-RU" dirty="0" smtClean="0"/>
              <a:t>Манифест 17 октября 1905 года, учреждение Думы.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571612"/>
            <a:ext cx="3657600" cy="45545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«снизу», путем «ожесточенной, кипучей войны классов, которая называется революцией» (В.И.Ленин).</a:t>
            </a:r>
          </a:p>
          <a:p>
            <a:r>
              <a:rPr lang="ru-RU" dirty="0" smtClean="0"/>
              <a:t>Средства переустройства «снизу»:</a:t>
            </a:r>
          </a:p>
          <a:p>
            <a:endParaRPr lang="ru-RU" dirty="0"/>
          </a:p>
          <a:p>
            <a:pPr marL="36576" indent="0">
              <a:buNone/>
            </a:pPr>
            <a:r>
              <a:rPr lang="ru-RU" dirty="0" smtClean="0"/>
              <a:t>Теоретическая подготовка революции и террор.</a:t>
            </a:r>
            <a:endParaRPr lang="ru-RU" dirty="0"/>
          </a:p>
        </p:txBody>
      </p:sp>
      <p:pic>
        <p:nvPicPr>
          <p:cNvPr id="5" name="Рисунок 5" descr="Lenin_CL_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1724048" cy="192882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" y="5301208"/>
            <a:ext cx="1656184" cy="149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032" y="3573016"/>
            <a:ext cx="5544070" cy="147714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наиболее важные научные открытия в области естествознания были сделаны в это время?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464" y="169288"/>
            <a:ext cx="5239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Рубеж 19 и 20 веков характеризуется и значительными научными открытиями, повлекшими за собой кризис классического естествознания.</a:t>
            </a:r>
            <a:endParaRPr lang="ru-RU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23050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3399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7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Научные открытия в области естествознания.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-открытие рентгеновских лучей,</a:t>
            </a:r>
          </a:p>
          <a:p>
            <a:r>
              <a:rPr lang="ru-RU" dirty="0" smtClean="0">
                <a:latin typeface="Segoe Print" pitchFamily="2" charset="0"/>
              </a:rPr>
              <a:t>-определение массы электрона,</a:t>
            </a:r>
          </a:p>
          <a:p>
            <a:r>
              <a:rPr lang="ru-RU" dirty="0" smtClean="0">
                <a:latin typeface="Segoe Print" pitchFamily="2" charset="0"/>
              </a:rPr>
              <a:t>-исследование радиации,</a:t>
            </a:r>
          </a:p>
          <a:p>
            <a:r>
              <a:rPr lang="ru-RU" dirty="0" smtClean="0">
                <a:latin typeface="Segoe Print" pitchFamily="2" charset="0"/>
              </a:rPr>
              <a:t>-создание квантовой теории,</a:t>
            </a:r>
          </a:p>
          <a:p>
            <a:r>
              <a:rPr lang="ru-RU" dirty="0" smtClean="0">
                <a:latin typeface="Segoe Print" pitchFamily="2" charset="0"/>
              </a:rPr>
              <a:t>-теория относительности,</a:t>
            </a:r>
          </a:p>
          <a:p>
            <a:r>
              <a:rPr lang="ru-RU" dirty="0" smtClean="0">
                <a:latin typeface="Segoe Print" pitchFamily="2" charset="0"/>
              </a:rPr>
              <a:t>-изобретение беспроволочной связи.</a:t>
            </a:r>
          </a:p>
          <a:p>
            <a:endParaRPr lang="ru-RU" dirty="0">
              <a:latin typeface="Segoe Print" pitchFamily="2" charset="0"/>
            </a:endParaRPr>
          </a:p>
        </p:txBody>
      </p:sp>
      <p:pic>
        <p:nvPicPr>
          <p:cNvPr id="2051" name="Picture 3" descr="C:\Program Files (x86)\Microsoft Office\MEDIA\CAGCAT10\j02860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000636"/>
            <a:ext cx="157163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Научные открытия в области естествознания.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Естествознание 19 века</a:t>
            </a:r>
            <a:r>
              <a:rPr lang="ru-RU" dirty="0" smtClean="0"/>
              <a:t> постигло, казалось, почти все тайны мира. Отсюда позитивизм, некая самоуверенность, вера в силу человеческого разума, в возможность и необходимость покорения природы(вспомним Базарова: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«Природа не храм, а мастерская, и человек в ней работник»).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Научные открытия рубежа 19-20 веков </a:t>
            </a:r>
            <a:r>
              <a:rPr lang="ru-RU" dirty="0" smtClean="0"/>
              <a:t>перевернули представления о познаваемости мира. Ощущения кризиса естествознания выразились формулой </a:t>
            </a:r>
            <a:r>
              <a:rPr lang="ru-RU" i="1" dirty="0" smtClean="0">
                <a:latin typeface="Gulim" pitchFamily="34" charset="-127"/>
                <a:ea typeface="Gulim" pitchFamily="34" charset="-127"/>
              </a:rPr>
              <a:t>«Материя исчезла». </a:t>
            </a:r>
            <a:r>
              <a:rPr lang="ru-RU" dirty="0" smtClean="0"/>
              <a:t>Это привело к поиску иррациональных объяснений новых явлений, тяге к мистицизму.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693</TotalTime>
  <Words>2470</Words>
  <Application>Microsoft Office PowerPoint</Application>
  <PresentationFormat>Экран (4:3)</PresentationFormat>
  <Paragraphs>190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Техническая</vt:lpstr>
      <vt:lpstr> Русская литература на рубеже 19-20 веков.</vt:lpstr>
      <vt:lpstr>Историко-культурная ситуация.</vt:lpstr>
      <vt:lpstr>Какие важнейшие исторические события происходили в России в начале 20 века?</vt:lpstr>
      <vt:lpstr>Важнейшие исторические события начала 20 века.</vt:lpstr>
      <vt:lpstr>Внутриполитическая обстановка в России.</vt:lpstr>
      <vt:lpstr>Выдвигались различные варианты программ перестройки: </vt:lpstr>
      <vt:lpstr>Какие наиболее важные научные открытия в области естествознания были сделаны в это время? </vt:lpstr>
      <vt:lpstr>Научные открытия в области естествознания.</vt:lpstr>
      <vt:lpstr>Научные открытия в области естествознания.</vt:lpstr>
      <vt:lpstr>Философские идеи.</vt:lpstr>
      <vt:lpstr>Презентация PowerPoint</vt:lpstr>
      <vt:lpstr>Презентация PowerPoint</vt:lpstr>
      <vt:lpstr>Презентация PowerPoint</vt:lpstr>
      <vt:lpstr>Философские идеи.</vt:lpstr>
      <vt:lpstr>Философские идеи.</vt:lpstr>
      <vt:lpstr>Философские идеи.</vt:lpstr>
      <vt:lpstr>Русская литература на рубеже веков.</vt:lpstr>
      <vt:lpstr>Русская литература на рубеже веков.</vt:lpstr>
      <vt:lpstr>Русская литература на рубеже веков.</vt:lpstr>
      <vt:lpstr>Русская литература на рубеже веков.</vt:lpstr>
      <vt:lpstr>Русская литература на рубеже веков.</vt:lpstr>
      <vt:lpstr>Русская литература на рубеже веков.</vt:lpstr>
      <vt:lpstr>Русская литература на рубеже веков.</vt:lpstr>
      <vt:lpstr>Острая полемика, эстетическая борьба между двумя литературными направлениями- реализмом и модернизмом – характерна для литературной жизни рубежа веков.</vt:lpstr>
      <vt:lpstr>Статья Ленина сыграла огромную роль в истории литературы. Она стала программой всей литературы советской, она стала причиной того, что талантливые писатели, поэты оказались непризнанными, непонятыми, репрессированными, убитыми или выставленными из родной страны.</vt:lpstr>
      <vt:lpstr>СИМВОЛИЗМ  </vt:lpstr>
      <vt:lpstr>СИМВОЛИЗМ</vt:lpstr>
      <vt:lpstr>Основные положения течения</vt:lpstr>
      <vt:lpstr>Основные положения течения</vt:lpstr>
      <vt:lpstr>Основные положения течения</vt:lpstr>
      <vt:lpstr>Акмеизм</vt:lpstr>
      <vt:lpstr>Основные положения течения</vt:lpstr>
      <vt:lpstr>Футуризм</vt:lpstr>
      <vt:lpstr>Основные положения течения</vt:lpstr>
      <vt:lpstr>Презентация PowerPoint</vt:lpstr>
      <vt:lpstr>Пощечина общественному вкусу</vt:lpstr>
      <vt:lpstr>Творческие индивидуальности футуризма</vt:lpstr>
      <vt:lpstr>Русская литература на рубеже веков.</vt:lpstr>
      <vt:lpstr>Тест.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рубежа  19-20 веков.  Историко-культурная ситуация.  Русская литература на рубеже веков.</dc:title>
  <dc:creator>Comp</dc:creator>
  <cp:lastModifiedBy>user</cp:lastModifiedBy>
  <cp:revision>57</cp:revision>
  <dcterms:created xsi:type="dcterms:W3CDTF">2011-08-25T07:53:24Z</dcterms:created>
  <dcterms:modified xsi:type="dcterms:W3CDTF">2019-09-03T17:12:26Z</dcterms:modified>
</cp:coreProperties>
</file>